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62" r:id="rId5"/>
    <p:sldId id="376" r:id="rId6"/>
    <p:sldId id="387" r:id="rId7"/>
    <p:sldId id="391" r:id="rId8"/>
    <p:sldId id="383" r:id="rId9"/>
    <p:sldId id="379" r:id="rId10"/>
    <p:sldId id="389" r:id="rId11"/>
    <p:sldId id="385" r:id="rId12"/>
    <p:sldId id="392" r:id="rId13"/>
    <p:sldId id="390" r:id="rId14"/>
    <p:sldId id="348" r:id="rId15"/>
    <p:sldId id="372" r:id="rId16"/>
  </p:sldIdLst>
  <p:sldSz cx="9144000" cy="5715000" type="screen16x10"/>
  <p:notesSz cx="9859963" cy="679767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ource Sans Pro" panose="020B0604020202020204" charset="0"/>
      <p:regular r:id="rId23"/>
      <p:bold r:id="rId24"/>
      <p:italic r:id="rId25"/>
      <p:boldItalic r:id="rId26"/>
    </p:embeddedFont>
    <p:embeddedFont>
      <p:font typeface="Source Sans Pro Semibold" panose="020B0604020202020204" charset="0"/>
      <p:regular r:id="rId27"/>
      <p:bold r:id="rId28"/>
      <p:italic r:id="rId29"/>
      <p:boldItalic r:id="rId30"/>
    </p:embeddedFont>
    <p:embeddedFont>
      <p:font typeface="MS PGothic" panose="020B0600070205080204" pitchFamily="34" charset="-128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Source Serif Pro" panose="020B0604020202020204" charset="0"/>
      <p:regular r:id="rId40"/>
      <p:bold r:id="rId41"/>
      <p:italic r:id="rId42"/>
      <p:boldItalic r:id="rId43"/>
    </p:embeddedFont>
    <p:embeddedFont>
      <p:font typeface="MS PGothic" panose="020B0600070205080204" pitchFamily="34" charset="-128"/>
      <p:regular r:id="rId31"/>
    </p:embeddedFont>
  </p:embeddedFontLst>
  <p:defaultTextStyle>
    <a:defPPr>
      <a:defRPr lang="de-DE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Master 16-10" id="{1371AFA6-2CB8-4AA9-A321-140A4CEAE86E}">
          <p14:sldIdLst>
            <p14:sldId id="262"/>
            <p14:sldId id="376"/>
            <p14:sldId id="387"/>
            <p14:sldId id="391"/>
            <p14:sldId id="383"/>
            <p14:sldId id="379"/>
            <p14:sldId id="389"/>
            <p14:sldId id="385"/>
            <p14:sldId id="392"/>
            <p14:sldId id="390"/>
            <p14:sldId id="348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52" userDrawn="1">
          <p15:clr>
            <a:srgbClr val="A4A3A4"/>
          </p15:clr>
        </p15:guide>
        <p15:guide id="2" pos="499" userDrawn="1">
          <p15:clr>
            <a:srgbClr val="A4A3A4"/>
          </p15:clr>
        </p15:guide>
        <p15:guide id="3" orient="horz" pos="3138" userDrawn="1">
          <p15:clr>
            <a:srgbClr val="A4A3A4"/>
          </p15:clr>
        </p15:guide>
        <p15:guide id="4" pos="5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485739-DFC7-1FED-8C5A-1F53EC14F423}" name="Brockhaus, Rainer" initials="BR" userId="S::Rainer.Brockhaus@cbm.org::e16c0645-7e38-4ddc-bde1-ef6a98d034d3" providerId="AD"/>
  <p188:author id="{EC612B54-8422-6A3B-F95F-C8F9185542D8}" name="Kiel, Petra" initials="KP" userId="S::petra.kiel@cbm.org::6dcc1afd-188a-4f8c-bd51-bdc0fa4c5cb0" providerId="AD"/>
  <p188:author id="{81C61489-7D8B-0D6B-7CCE-367610A745E0}" name="Wagle, Prakash" initials="WP" userId="S::Prakash.Wagle@cbm.org::5a96c807-b26b-4ece-ad51-feae870fa4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app, Svenja" initials="KS [2]" lastIdx="31" clrIdx="0">
    <p:extLst>
      <p:ext uri="{19B8F6BF-5375-455C-9EA6-DF929625EA0E}">
        <p15:presenceInfo xmlns:p15="http://schemas.microsoft.com/office/powerpoint/2012/main" userId="S::svenja.knapp@cbm.de::18b2e5c6-2d7e-4e05-9cee-77b248fa26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FFC20C"/>
    <a:srgbClr val="C4141B"/>
    <a:srgbClr val="716951"/>
    <a:srgbClr val="B09C78"/>
    <a:srgbClr val="8C5BA5"/>
    <a:srgbClr val="719BD1"/>
    <a:srgbClr val="FCFCF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79CFC-1AF8-484B-BDCE-5EBFDA427C51}" v="2" dt="2023-12-07T09:14:49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 snapToGrid="0">
      <p:cViewPr varScale="1">
        <p:scale>
          <a:sx n="82" d="100"/>
          <a:sy n="82" d="100"/>
        </p:scale>
        <p:origin x="820" y="56"/>
      </p:cViewPr>
      <p:guideLst>
        <p:guide orient="horz" pos="1052"/>
        <p:guide pos="499"/>
        <p:guide orient="horz" pos="3138"/>
        <p:guide pos="52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D5C9B-FADF-478B-B3A4-66751E9A0D0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40DB6B-73EC-4048-A4DC-CE0449362164}">
      <dgm:prSet phldrT="[Text]"/>
      <dgm:spPr>
        <a:solidFill>
          <a:srgbClr val="F39200"/>
        </a:solidFill>
      </dgm:spPr>
      <dgm:t>
        <a:bodyPr/>
        <a:lstStyle/>
        <a:p>
          <a:r>
            <a:rPr lang="en-US" dirty="0" smtClean="0"/>
            <a:t>Savings Group</a:t>
          </a:r>
          <a:endParaRPr lang="en-US" dirty="0"/>
        </a:p>
      </dgm:t>
    </dgm:pt>
    <dgm:pt modelId="{19929874-CC6B-426D-8825-19D2E96DDCD7}" type="parTrans" cxnId="{D92FEEE9-4D63-4CBE-98A9-8E2754A0A88C}">
      <dgm:prSet/>
      <dgm:spPr/>
      <dgm:t>
        <a:bodyPr/>
        <a:lstStyle/>
        <a:p>
          <a:endParaRPr lang="en-US"/>
        </a:p>
      </dgm:t>
    </dgm:pt>
    <dgm:pt modelId="{A31699FC-D1AA-4E84-8A77-66E931A83517}" type="sibTrans" cxnId="{D92FEEE9-4D63-4CBE-98A9-8E2754A0A88C}">
      <dgm:prSet/>
      <dgm:spPr/>
      <dgm:t>
        <a:bodyPr/>
        <a:lstStyle/>
        <a:p>
          <a:endParaRPr lang="en-US"/>
        </a:p>
      </dgm:t>
    </dgm:pt>
    <dgm:pt modelId="{71EBBAA2-618A-45BB-9019-95337128BA32}">
      <dgm:prSet phldrT="[Text]" custT="1"/>
      <dgm:spPr/>
      <dgm:t>
        <a:bodyPr/>
        <a:lstStyle/>
        <a:p>
          <a:r>
            <a:rPr lang="en-US" sz="1600" dirty="0" smtClean="0"/>
            <a:t>Enables persons with and without  disabilities to increase access to and control over financial resources</a:t>
          </a:r>
          <a:r>
            <a:rPr lang="en-US" sz="1400" dirty="0" smtClean="0"/>
            <a:t> </a:t>
          </a:r>
          <a:endParaRPr lang="en-US" sz="1400" dirty="0"/>
        </a:p>
      </dgm:t>
    </dgm:pt>
    <dgm:pt modelId="{888431EC-73EB-443A-9ED2-347A1D964669}" type="parTrans" cxnId="{F0307FF0-CB50-485A-A10B-585CCE7B6CA4}">
      <dgm:prSet/>
      <dgm:spPr/>
      <dgm:t>
        <a:bodyPr/>
        <a:lstStyle/>
        <a:p>
          <a:endParaRPr lang="en-US"/>
        </a:p>
      </dgm:t>
    </dgm:pt>
    <dgm:pt modelId="{82604CC8-8D80-41F2-8304-35B24FF309C6}" type="sibTrans" cxnId="{F0307FF0-CB50-485A-A10B-585CCE7B6CA4}">
      <dgm:prSet/>
      <dgm:spPr/>
      <dgm:t>
        <a:bodyPr/>
        <a:lstStyle/>
        <a:p>
          <a:endParaRPr lang="en-US"/>
        </a:p>
      </dgm:t>
    </dgm:pt>
    <dgm:pt modelId="{94EA5F65-D6A5-4D56-9C7C-BB50751C355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  <a:latin typeface="+mn-lt"/>
              <a:cs typeface="Gill Sans MT Pro Light"/>
            </a:rPr>
            <a:t>Build skills, assets and competencies, enhances participation </a:t>
          </a:r>
          <a:endParaRPr lang="en-US" sz="1800" dirty="0">
            <a:latin typeface="+mn-lt"/>
          </a:endParaRPr>
        </a:p>
      </dgm:t>
    </dgm:pt>
    <dgm:pt modelId="{79DB1581-A773-4BDA-9339-D250C0BF57B9}" type="parTrans" cxnId="{746A17A3-F628-4D00-84AA-7D814FD794AA}">
      <dgm:prSet/>
      <dgm:spPr/>
      <dgm:t>
        <a:bodyPr/>
        <a:lstStyle/>
        <a:p>
          <a:endParaRPr lang="en-US"/>
        </a:p>
      </dgm:t>
    </dgm:pt>
    <dgm:pt modelId="{860C1E7A-9841-4BB4-9511-F08C930D6CD4}" type="sibTrans" cxnId="{746A17A3-F628-4D00-84AA-7D814FD794AA}">
      <dgm:prSet/>
      <dgm:spPr/>
      <dgm:t>
        <a:bodyPr/>
        <a:lstStyle/>
        <a:p>
          <a:endParaRPr lang="en-US"/>
        </a:p>
      </dgm:t>
    </dgm:pt>
    <dgm:pt modelId="{061F1727-7322-4AF3-8509-6414345AD02B}">
      <dgm:prSet phldrT="[Text]" custT="1"/>
      <dgm:spPr/>
      <dgm:t>
        <a:bodyPr/>
        <a:lstStyle/>
        <a:p>
          <a:r>
            <a:rPr lang="en-US" sz="1800" dirty="0" smtClean="0"/>
            <a:t>Trust based informal savings and lending groups</a:t>
          </a:r>
          <a:endParaRPr lang="en-US" sz="1800" dirty="0"/>
        </a:p>
      </dgm:t>
    </dgm:pt>
    <dgm:pt modelId="{02548EE6-F6F0-42E1-BE5A-42A3A3C1AA88}" type="parTrans" cxnId="{081730CB-931F-401E-AA42-80A88B66B43C}">
      <dgm:prSet/>
      <dgm:spPr/>
      <dgm:t>
        <a:bodyPr/>
        <a:lstStyle/>
        <a:p>
          <a:endParaRPr lang="en-US"/>
        </a:p>
      </dgm:t>
    </dgm:pt>
    <dgm:pt modelId="{EE700C1A-19FD-46B6-8B92-2283C4D30EB0}" type="sibTrans" cxnId="{081730CB-931F-401E-AA42-80A88B66B43C}">
      <dgm:prSet/>
      <dgm:spPr/>
      <dgm:t>
        <a:bodyPr/>
        <a:lstStyle/>
        <a:p>
          <a:endParaRPr lang="en-US"/>
        </a:p>
      </dgm:t>
    </dgm:pt>
    <dgm:pt modelId="{C794B69F-94F3-46B9-8836-C4986C36076A}">
      <dgm:prSet phldrT="[Text]" custT="1"/>
      <dgm:spPr/>
      <dgm:t>
        <a:bodyPr/>
        <a:lstStyle/>
        <a:p>
          <a:r>
            <a:rPr lang="en-US" sz="1800" dirty="0" smtClean="0"/>
            <a:t>Promotes financial inclusion and economic empowerment</a:t>
          </a:r>
          <a:endParaRPr lang="en-US" sz="1800" dirty="0"/>
        </a:p>
      </dgm:t>
    </dgm:pt>
    <dgm:pt modelId="{CA9F8489-E7E6-4944-8FA1-83A28965A838}" type="parTrans" cxnId="{73E1411E-87B2-4C85-973A-49043051F591}">
      <dgm:prSet/>
      <dgm:spPr/>
      <dgm:t>
        <a:bodyPr/>
        <a:lstStyle/>
        <a:p>
          <a:endParaRPr lang="en-US"/>
        </a:p>
      </dgm:t>
    </dgm:pt>
    <dgm:pt modelId="{FC6B7E57-A76B-4A07-9BF5-AAD257751307}" type="sibTrans" cxnId="{73E1411E-87B2-4C85-973A-49043051F591}">
      <dgm:prSet/>
      <dgm:spPr/>
      <dgm:t>
        <a:bodyPr/>
        <a:lstStyle/>
        <a:p>
          <a:endParaRPr lang="en-US"/>
        </a:p>
      </dgm:t>
    </dgm:pt>
    <dgm:pt modelId="{560DBB8A-080D-4F60-8E23-5947A83B1FB2}" type="pres">
      <dgm:prSet presAssocID="{0F5D5C9B-FADF-478B-B3A4-66751E9A0D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C41881-B95C-4CF7-9300-4293550930EA}" type="pres">
      <dgm:prSet presAssocID="{0340DB6B-73EC-4048-A4DC-CE0449362164}" presName="centerShape" presStyleLbl="node0" presStyleIdx="0" presStyleCnt="1" custScaleX="80081" custScaleY="77109" custLinFactNeighborX="-1567" custLinFactNeighborY="-1327"/>
      <dgm:spPr/>
      <dgm:t>
        <a:bodyPr/>
        <a:lstStyle/>
        <a:p>
          <a:endParaRPr lang="en-US"/>
        </a:p>
      </dgm:t>
    </dgm:pt>
    <dgm:pt modelId="{AD6B6EA4-1C6E-475C-9283-26C653298F96}" type="pres">
      <dgm:prSet presAssocID="{71EBBAA2-618A-45BB-9019-95337128BA32}" presName="node" presStyleLbl="node1" presStyleIdx="0" presStyleCnt="4" custScaleX="245810" custScaleY="168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BC597-BF6F-466F-86C7-06EBC9AC7193}" type="pres">
      <dgm:prSet presAssocID="{71EBBAA2-618A-45BB-9019-95337128BA32}" presName="dummy" presStyleCnt="0"/>
      <dgm:spPr/>
    </dgm:pt>
    <dgm:pt modelId="{A3ED9EAA-4DE8-4C32-AE7B-54913444BFFE}" type="pres">
      <dgm:prSet presAssocID="{82604CC8-8D80-41F2-8304-35B24FF309C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0594173-9E16-420B-9AE6-B1E935D47CF9}" type="pres">
      <dgm:prSet presAssocID="{94EA5F65-D6A5-4D56-9C7C-BB50751C355E}" presName="node" presStyleLbl="node1" presStyleIdx="1" presStyleCnt="4" custScaleX="199307" custScaleY="166827" custRadScaleRad="111444" custRadScaleInc="1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92C31-BFB8-47DD-8CF8-98C50D19CCCF}" type="pres">
      <dgm:prSet presAssocID="{94EA5F65-D6A5-4D56-9C7C-BB50751C355E}" presName="dummy" presStyleCnt="0"/>
      <dgm:spPr/>
    </dgm:pt>
    <dgm:pt modelId="{16AE7B70-ADAF-4588-A9D1-BB89E603C4CF}" type="pres">
      <dgm:prSet presAssocID="{860C1E7A-9841-4BB4-9511-F08C930D6CD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391D45A-B32F-4E3A-A277-3A74DA3D61A3}" type="pres">
      <dgm:prSet presAssocID="{061F1727-7322-4AF3-8509-6414345AD02B}" presName="node" presStyleLbl="node1" presStyleIdx="2" presStyleCnt="4" custScaleX="199407" custScaleY="171170" custRadScaleRad="117582" custRadScaleInc="8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EDD82-3547-42B3-8C53-76D7375E0610}" type="pres">
      <dgm:prSet presAssocID="{061F1727-7322-4AF3-8509-6414345AD02B}" presName="dummy" presStyleCnt="0"/>
      <dgm:spPr/>
    </dgm:pt>
    <dgm:pt modelId="{A04E675D-2134-4913-8A79-19071A4599C4}" type="pres">
      <dgm:prSet presAssocID="{EE700C1A-19FD-46B6-8B92-2283C4D30EB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8DA4114-9E41-4646-80D5-C3578FD01E1E}" type="pres">
      <dgm:prSet presAssocID="{C794B69F-94F3-46B9-8836-C4986C36076A}" presName="node" presStyleLbl="node1" presStyleIdx="3" presStyleCnt="4" custScaleX="210826" custScaleY="156628" custRadScaleRad="1158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6D0F6-EF95-48AD-A441-C0070D17E227}" type="pres">
      <dgm:prSet presAssocID="{C794B69F-94F3-46B9-8836-C4986C36076A}" presName="dummy" presStyleCnt="0"/>
      <dgm:spPr/>
    </dgm:pt>
    <dgm:pt modelId="{41DBEAF3-2287-4D1F-A122-C6D0B61E0E51}" type="pres">
      <dgm:prSet presAssocID="{FC6B7E57-A76B-4A07-9BF5-AAD25775130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746A17A3-F628-4D00-84AA-7D814FD794AA}" srcId="{0340DB6B-73EC-4048-A4DC-CE0449362164}" destId="{94EA5F65-D6A5-4D56-9C7C-BB50751C355E}" srcOrd="1" destOrd="0" parTransId="{79DB1581-A773-4BDA-9339-D250C0BF57B9}" sibTransId="{860C1E7A-9841-4BB4-9511-F08C930D6CD4}"/>
    <dgm:cxn modelId="{0FA08661-CF19-4FC8-B9D1-9724579AD7A0}" type="presOf" srcId="{0F5D5C9B-FADF-478B-B3A4-66751E9A0D02}" destId="{560DBB8A-080D-4F60-8E23-5947A83B1FB2}" srcOrd="0" destOrd="0" presId="urn:microsoft.com/office/officeart/2005/8/layout/radial6"/>
    <dgm:cxn modelId="{081730CB-931F-401E-AA42-80A88B66B43C}" srcId="{0340DB6B-73EC-4048-A4DC-CE0449362164}" destId="{061F1727-7322-4AF3-8509-6414345AD02B}" srcOrd="2" destOrd="0" parTransId="{02548EE6-F6F0-42E1-BE5A-42A3A3C1AA88}" sibTransId="{EE700C1A-19FD-46B6-8B92-2283C4D30EB0}"/>
    <dgm:cxn modelId="{9FF377C8-9447-4FC7-B816-75EF2F76F420}" type="presOf" srcId="{94EA5F65-D6A5-4D56-9C7C-BB50751C355E}" destId="{90594173-9E16-420B-9AE6-B1E935D47CF9}" srcOrd="0" destOrd="0" presId="urn:microsoft.com/office/officeart/2005/8/layout/radial6"/>
    <dgm:cxn modelId="{28DABAAB-ED1E-410E-B81B-E89192E06C5F}" type="presOf" srcId="{860C1E7A-9841-4BB4-9511-F08C930D6CD4}" destId="{16AE7B70-ADAF-4588-A9D1-BB89E603C4CF}" srcOrd="0" destOrd="0" presId="urn:microsoft.com/office/officeart/2005/8/layout/radial6"/>
    <dgm:cxn modelId="{73E1411E-87B2-4C85-973A-49043051F591}" srcId="{0340DB6B-73EC-4048-A4DC-CE0449362164}" destId="{C794B69F-94F3-46B9-8836-C4986C36076A}" srcOrd="3" destOrd="0" parTransId="{CA9F8489-E7E6-4944-8FA1-83A28965A838}" sibTransId="{FC6B7E57-A76B-4A07-9BF5-AAD257751307}"/>
    <dgm:cxn modelId="{D92FEEE9-4D63-4CBE-98A9-8E2754A0A88C}" srcId="{0F5D5C9B-FADF-478B-B3A4-66751E9A0D02}" destId="{0340DB6B-73EC-4048-A4DC-CE0449362164}" srcOrd="0" destOrd="0" parTransId="{19929874-CC6B-426D-8825-19D2E96DDCD7}" sibTransId="{A31699FC-D1AA-4E84-8A77-66E931A83517}"/>
    <dgm:cxn modelId="{7284576A-94C7-4323-B22A-6C6B02DAB868}" type="presOf" srcId="{EE700C1A-19FD-46B6-8B92-2283C4D30EB0}" destId="{A04E675D-2134-4913-8A79-19071A4599C4}" srcOrd="0" destOrd="0" presId="urn:microsoft.com/office/officeart/2005/8/layout/radial6"/>
    <dgm:cxn modelId="{F0307FF0-CB50-485A-A10B-585CCE7B6CA4}" srcId="{0340DB6B-73EC-4048-A4DC-CE0449362164}" destId="{71EBBAA2-618A-45BB-9019-95337128BA32}" srcOrd="0" destOrd="0" parTransId="{888431EC-73EB-443A-9ED2-347A1D964669}" sibTransId="{82604CC8-8D80-41F2-8304-35B24FF309C6}"/>
    <dgm:cxn modelId="{CDDFE1BF-689A-4512-85B0-E7E1171EB883}" type="presOf" srcId="{82604CC8-8D80-41F2-8304-35B24FF309C6}" destId="{A3ED9EAA-4DE8-4C32-AE7B-54913444BFFE}" srcOrd="0" destOrd="0" presId="urn:microsoft.com/office/officeart/2005/8/layout/radial6"/>
    <dgm:cxn modelId="{2218A390-74D6-445D-9DC5-587491896488}" type="presOf" srcId="{061F1727-7322-4AF3-8509-6414345AD02B}" destId="{4391D45A-B32F-4E3A-A277-3A74DA3D61A3}" srcOrd="0" destOrd="0" presId="urn:microsoft.com/office/officeart/2005/8/layout/radial6"/>
    <dgm:cxn modelId="{3CFE5A3C-4309-4325-A64A-5E1BA094318F}" type="presOf" srcId="{71EBBAA2-618A-45BB-9019-95337128BA32}" destId="{AD6B6EA4-1C6E-475C-9283-26C653298F96}" srcOrd="0" destOrd="0" presId="urn:microsoft.com/office/officeart/2005/8/layout/radial6"/>
    <dgm:cxn modelId="{515C50AC-FFA0-4E60-95AA-B8E7CDF1006A}" type="presOf" srcId="{C794B69F-94F3-46B9-8836-C4986C36076A}" destId="{48DA4114-9E41-4646-80D5-C3578FD01E1E}" srcOrd="0" destOrd="0" presId="urn:microsoft.com/office/officeart/2005/8/layout/radial6"/>
    <dgm:cxn modelId="{2F0C413F-240B-470D-8545-D537F60599BA}" type="presOf" srcId="{FC6B7E57-A76B-4A07-9BF5-AAD257751307}" destId="{41DBEAF3-2287-4D1F-A122-C6D0B61E0E51}" srcOrd="0" destOrd="0" presId="urn:microsoft.com/office/officeart/2005/8/layout/radial6"/>
    <dgm:cxn modelId="{F4D4EE4A-A01C-4490-ADB0-6EC984828C0E}" type="presOf" srcId="{0340DB6B-73EC-4048-A4DC-CE0449362164}" destId="{DDC41881-B95C-4CF7-9300-4293550930EA}" srcOrd="0" destOrd="0" presId="urn:microsoft.com/office/officeart/2005/8/layout/radial6"/>
    <dgm:cxn modelId="{5E669111-4FED-4289-9316-49F82A1A67FE}" type="presParOf" srcId="{560DBB8A-080D-4F60-8E23-5947A83B1FB2}" destId="{DDC41881-B95C-4CF7-9300-4293550930EA}" srcOrd="0" destOrd="0" presId="urn:microsoft.com/office/officeart/2005/8/layout/radial6"/>
    <dgm:cxn modelId="{A71762F3-1822-4317-9D3D-47E734E30840}" type="presParOf" srcId="{560DBB8A-080D-4F60-8E23-5947A83B1FB2}" destId="{AD6B6EA4-1C6E-475C-9283-26C653298F96}" srcOrd="1" destOrd="0" presId="urn:microsoft.com/office/officeart/2005/8/layout/radial6"/>
    <dgm:cxn modelId="{72E0FD9D-4C55-4F06-BCD5-D73F1AD62D40}" type="presParOf" srcId="{560DBB8A-080D-4F60-8E23-5947A83B1FB2}" destId="{572BC597-BF6F-466F-86C7-06EBC9AC7193}" srcOrd="2" destOrd="0" presId="urn:microsoft.com/office/officeart/2005/8/layout/radial6"/>
    <dgm:cxn modelId="{51BE2944-6F02-4CEA-B73E-422BD36DD53A}" type="presParOf" srcId="{560DBB8A-080D-4F60-8E23-5947A83B1FB2}" destId="{A3ED9EAA-4DE8-4C32-AE7B-54913444BFFE}" srcOrd="3" destOrd="0" presId="urn:microsoft.com/office/officeart/2005/8/layout/radial6"/>
    <dgm:cxn modelId="{723EFF65-B658-407B-B09A-5A7E511A9B33}" type="presParOf" srcId="{560DBB8A-080D-4F60-8E23-5947A83B1FB2}" destId="{90594173-9E16-420B-9AE6-B1E935D47CF9}" srcOrd="4" destOrd="0" presId="urn:microsoft.com/office/officeart/2005/8/layout/radial6"/>
    <dgm:cxn modelId="{76385624-3DDF-40FB-A6E5-838BA416224F}" type="presParOf" srcId="{560DBB8A-080D-4F60-8E23-5947A83B1FB2}" destId="{68592C31-BFB8-47DD-8CF8-98C50D19CCCF}" srcOrd="5" destOrd="0" presId="urn:microsoft.com/office/officeart/2005/8/layout/radial6"/>
    <dgm:cxn modelId="{CBD9233B-E0F3-431A-BA16-D501BF4F4D73}" type="presParOf" srcId="{560DBB8A-080D-4F60-8E23-5947A83B1FB2}" destId="{16AE7B70-ADAF-4588-A9D1-BB89E603C4CF}" srcOrd="6" destOrd="0" presId="urn:microsoft.com/office/officeart/2005/8/layout/radial6"/>
    <dgm:cxn modelId="{ED1EB1BD-4E88-4159-9D8A-42D85B98DB96}" type="presParOf" srcId="{560DBB8A-080D-4F60-8E23-5947A83B1FB2}" destId="{4391D45A-B32F-4E3A-A277-3A74DA3D61A3}" srcOrd="7" destOrd="0" presId="urn:microsoft.com/office/officeart/2005/8/layout/radial6"/>
    <dgm:cxn modelId="{F6B68E45-D07E-46BD-8DE6-A7BF9DD58308}" type="presParOf" srcId="{560DBB8A-080D-4F60-8E23-5947A83B1FB2}" destId="{7DDEDD82-3547-42B3-8C53-76D7375E0610}" srcOrd="8" destOrd="0" presId="urn:microsoft.com/office/officeart/2005/8/layout/radial6"/>
    <dgm:cxn modelId="{46D7945E-480A-4D80-90A5-E90BEB65860E}" type="presParOf" srcId="{560DBB8A-080D-4F60-8E23-5947A83B1FB2}" destId="{A04E675D-2134-4913-8A79-19071A4599C4}" srcOrd="9" destOrd="0" presId="urn:microsoft.com/office/officeart/2005/8/layout/radial6"/>
    <dgm:cxn modelId="{1536E1BB-0418-4547-AABD-D59608EC2D64}" type="presParOf" srcId="{560DBB8A-080D-4F60-8E23-5947A83B1FB2}" destId="{48DA4114-9E41-4646-80D5-C3578FD01E1E}" srcOrd="10" destOrd="0" presId="urn:microsoft.com/office/officeart/2005/8/layout/radial6"/>
    <dgm:cxn modelId="{8884B117-7D77-4347-80D0-3DDA6297DDF3}" type="presParOf" srcId="{560DBB8A-080D-4F60-8E23-5947A83B1FB2}" destId="{C4D6D0F6-EF95-48AD-A441-C0070D17E227}" srcOrd="11" destOrd="0" presId="urn:microsoft.com/office/officeart/2005/8/layout/radial6"/>
    <dgm:cxn modelId="{A5E118B5-F24F-41E1-B0CC-0C8246CEE33D}" type="presParOf" srcId="{560DBB8A-080D-4F60-8E23-5947A83B1FB2}" destId="{41DBEAF3-2287-4D1F-A122-C6D0B61E0E5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BEAF3-2287-4D1F-A122-C6D0B61E0E51}">
      <dsp:nvSpPr>
        <dsp:cNvPr id="0" name=""/>
        <dsp:cNvSpPr/>
      </dsp:nvSpPr>
      <dsp:spPr>
        <a:xfrm>
          <a:off x="1137540" y="477111"/>
          <a:ext cx="3362357" cy="3362357"/>
        </a:xfrm>
        <a:prstGeom prst="blockArc">
          <a:avLst>
            <a:gd name="adj1" fmla="val 10756476"/>
            <a:gd name="adj2" fmla="val 16747609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E675D-2134-4913-8A79-19071A4599C4}">
      <dsp:nvSpPr>
        <dsp:cNvPr id="0" name=""/>
        <dsp:cNvSpPr/>
      </dsp:nvSpPr>
      <dsp:spPr>
        <a:xfrm>
          <a:off x="1137648" y="506673"/>
          <a:ext cx="3362357" cy="3362357"/>
        </a:xfrm>
        <a:prstGeom prst="blockArc">
          <a:avLst>
            <a:gd name="adj1" fmla="val 5044519"/>
            <a:gd name="adj2" fmla="val 1081836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E7B70-ADAF-4588-A9D1-BB89E603C4CF}">
      <dsp:nvSpPr>
        <dsp:cNvPr id="0" name=""/>
        <dsp:cNvSpPr/>
      </dsp:nvSpPr>
      <dsp:spPr>
        <a:xfrm>
          <a:off x="1585969" y="521743"/>
          <a:ext cx="3362357" cy="3362357"/>
        </a:xfrm>
        <a:prstGeom prst="blockArc">
          <a:avLst>
            <a:gd name="adj1" fmla="val 21573238"/>
            <a:gd name="adj2" fmla="val 598651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D9EAA-4DE8-4C32-AE7B-54913444BFFE}">
      <dsp:nvSpPr>
        <dsp:cNvPr id="0" name=""/>
        <dsp:cNvSpPr/>
      </dsp:nvSpPr>
      <dsp:spPr>
        <a:xfrm>
          <a:off x="1586064" y="487099"/>
          <a:ext cx="3362357" cy="3362357"/>
        </a:xfrm>
        <a:prstGeom prst="blockArc">
          <a:avLst>
            <a:gd name="adj1" fmla="val 15805484"/>
            <a:gd name="adj2" fmla="val 4576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41881-B95C-4CF7-9300-4293550930EA}">
      <dsp:nvSpPr>
        <dsp:cNvPr id="0" name=""/>
        <dsp:cNvSpPr/>
      </dsp:nvSpPr>
      <dsp:spPr>
        <a:xfrm>
          <a:off x="2407983" y="1538745"/>
          <a:ext cx="1239503" cy="1193502"/>
        </a:xfrm>
        <a:prstGeom prst="ellipse">
          <a:avLst/>
        </a:prstGeom>
        <a:solidFill>
          <a:srgbClr val="F39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Savings Group</a:t>
          </a:r>
          <a:endParaRPr lang="en-US" sz="2100" kern="1200" dirty="0"/>
        </a:p>
      </dsp:txBody>
      <dsp:txXfrm>
        <a:off x="2589504" y="1713529"/>
        <a:ext cx="876461" cy="843934"/>
      </dsp:txXfrm>
    </dsp:sp>
    <dsp:sp modelId="{AD6B6EA4-1C6E-475C-9283-26C653298F96}">
      <dsp:nvSpPr>
        <dsp:cNvPr id="0" name=""/>
        <dsp:cNvSpPr/>
      </dsp:nvSpPr>
      <dsp:spPr>
        <a:xfrm>
          <a:off x="1747563" y="-377747"/>
          <a:ext cx="2663274" cy="1829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Enables persons with and without  disabilities to increase access to and control over financial resources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2137590" y="-109851"/>
        <a:ext cx="1883220" cy="1293514"/>
      </dsp:txXfrm>
    </dsp:sp>
    <dsp:sp modelId="{90594173-9E16-420B-9AE6-B1E935D47CF9}">
      <dsp:nvSpPr>
        <dsp:cNvPr id="0" name=""/>
        <dsp:cNvSpPr/>
      </dsp:nvSpPr>
      <dsp:spPr>
        <a:xfrm>
          <a:off x="3829557" y="1286379"/>
          <a:ext cx="2159429" cy="1807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latin typeface="+mn-lt"/>
              <a:cs typeface="Gill Sans MT Pro Light"/>
            </a:rPr>
            <a:t>Build skills, assets and competencies, enhances participation </a:t>
          </a:r>
          <a:endParaRPr lang="en-US" sz="1800" kern="1200" dirty="0">
            <a:latin typeface="+mn-lt"/>
          </a:endParaRPr>
        </a:p>
      </dsp:txBody>
      <dsp:txXfrm>
        <a:off x="4145798" y="1551084"/>
        <a:ext cx="1526947" cy="1278108"/>
      </dsp:txXfrm>
    </dsp:sp>
    <dsp:sp modelId="{4391D45A-B32F-4E3A-A277-3A74DA3D61A3}">
      <dsp:nvSpPr>
        <dsp:cNvPr id="0" name=""/>
        <dsp:cNvSpPr/>
      </dsp:nvSpPr>
      <dsp:spPr>
        <a:xfrm>
          <a:off x="1908077" y="2893967"/>
          <a:ext cx="2160512" cy="18545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Trust based informal savings and lending groups</a:t>
          </a:r>
          <a:endParaRPr lang="en-US" sz="1800" kern="1200" dirty="0"/>
        </a:p>
      </dsp:txBody>
      <dsp:txXfrm>
        <a:off x="2224477" y="3165563"/>
        <a:ext cx="1527712" cy="1311381"/>
      </dsp:txXfrm>
    </dsp:sp>
    <dsp:sp modelId="{48DA4114-9E41-4646-80D5-C3578FD01E1E}">
      <dsp:nvSpPr>
        <dsp:cNvPr id="0" name=""/>
        <dsp:cNvSpPr/>
      </dsp:nvSpPr>
      <dsp:spPr>
        <a:xfrm>
          <a:off x="34560" y="1330572"/>
          <a:ext cx="2284233" cy="16970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Promotes financial inclusion and economic empowerment</a:t>
          </a:r>
          <a:endParaRPr lang="en-US" sz="1800" kern="1200" dirty="0"/>
        </a:p>
      </dsp:txBody>
      <dsp:txXfrm>
        <a:off x="369078" y="1579094"/>
        <a:ext cx="1615197" cy="1199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1ECCB54-A79E-BC43-8311-3C9B1F0902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2650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80F448-2063-9A4A-86D3-94FB445112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5032" y="0"/>
            <a:ext cx="4272650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98213-B645-2246-9974-1E69783D8918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169931-595F-854F-8D10-68B43A2CC8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272650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2235CE-700E-7B4B-A135-CCD1414D51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5032" y="6456612"/>
            <a:ext cx="4272650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347A2-4133-8E48-BA71-C4BEA521B3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995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2650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85032" y="0"/>
            <a:ext cx="4272650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6A965-8A44-9145-8490-3813F52C6E24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94038" y="849313"/>
            <a:ext cx="367188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5997" y="3271381"/>
            <a:ext cx="788797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2650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85032" y="6456612"/>
            <a:ext cx="4272650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D845-9E73-5E40-9BA2-0AB46712EBA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0595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568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20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07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42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68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34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42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65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18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kern="12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87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kern="12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D845-9E73-5E40-9BA2-0AB46712EB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71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F814C2A-996E-3045-8BF8-C08146498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159" y="519668"/>
            <a:ext cx="4576096" cy="4576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5711" y="1305098"/>
            <a:ext cx="3516008" cy="2926079"/>
          </a:xfrm>
        </p:spPr>
        <p:txBody>
          <a:bodyPr anchor="ctr">
            <a:noAutofit/>
          </a:bodyPr>
          <a:lstStyle>
            <a:lvl1pPr algn="l" fontAlgn="ctr">
              <a:lnSpc>
                <a:spcPts val="75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de-DE"/>
              <a:t>Thema oder Claim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5CC5A7-6B51-4FE4-A9AB-AB30E62406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51" y="4231177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vollflächig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30F662F-D975-4356-A517-132767BEDD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44980"/>
            <a:ext cx="9144000" cy="397002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5097E1-DF70-43A7-B8C8-DC9E467E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88" y="473250"/>
            <a:ext cx="7557025" cy="896783"/>
          </a:xfrm>
        </p:spPr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58226C-ABFD-4075-BCA7-B473D60E8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627353"/>
            <a:ext cx="9144000" cy="3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1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mit Abrissk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3A13713-CA00-0A42-A49B-4851DCFB5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75158" cy="5715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F91C5A0-343F-7340-8025-FC7F8CD8B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1411" y="1521354"/>
            <a:ext cx="2856953" cy="36261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B16E73-7F63-EA44-B170-40B8C6C8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411" y="654518"/>
            <a:ext cx="2856953" cy="779645"/>
          </a:xfrm>
        </p:spPr>
        <p:txBody>
          <a:bodyPr lIns="0" tIns="0" rIns="36000" bIns="0" anchor="t">
            <a:noAutofit/>
          </a:bodyPr>
          <a:lstStyle>
            <a:lvl1pPr>
              <a:lnSpc>
                <a:spcPts val="2600"/>
              </a:lnSpc>
              <a:defRPr sz="2500"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A49E237-9786-47AF-8221-081C18F33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17" t="-1"/>
          <a:stretch/>
        </p:blipFill>
        <p:spPr>
          <a:xfrm rot="16200000">
            <a:off x="2796424" y="2614581"/>
            <a:ext cx="5715001" cy="4858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FCEBA77-95E8-4F74-9465-EFEBBD535E34}"/>
              </a:ext>
            </a:extLst>
          </p:cNvPr>
          <p:cNvSpPr txBox="1"/>
          <p:nvPr userDrawn="1"/>
        </p:nvSpPr>
        <p:spPr>
          <a:xfrm>
            <a:off x="7479808" y="5395572"/>
            <a:ext cx="306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>
                <a:solidFill>
                  <a:schemeClr val="tx1"/>
                </a:solidFill>
                <a:latin typeface="Source Sans Pro Semibold" panose="020B0503030403020204" pitchFamily="34" charset="77"/>
              </a:rPr>
              <a:t>CBM</a:t>
            </a:r>
            <a:r>
              <a:rPr lang="de-DE" sz="800">
                <a:solidFill>
                  <a:schemeClr val="tx1"/>
                </a:solidFill>
                <a:latin typeface="Source Sans Pro" panose="020B0503030403020204" pitchFamily="34" charset="77"/>
              </a:rPr>
              <a:t> Christian Blind Mission</a:t>
            </a:r>
          </a:p>
        </p:txBody>
      </p:sp>
    </p:spTree>
    <p:extLst>
      <p:ext uri="{BB962C8B-B14F-4D97-AF65-F5344CB8AC3E}">
        <p14:creationId xmlns:p14="http://schemas.microsoft.com/office/powerpoint/2010/main" val="290979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567C18B4-F7C4-9081-5A0E-9C1E7F0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746F6-1E19-4990-8771-FDF4F9BF1370}" type="datetimeFigureOut">
              <a:rPr lang="en-US"/>
              <a:pPr>
                <a:defRPr/>
              </a:pPr>
              <a:t>5/13/2024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4B53858-116F-1E4D-8221-BB022651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28823189-B35A-1CFB-9FEB-7CF846FF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BDC1F-A078-46E3-BA77-FA84CCCBE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65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Subtitel / Tren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66015D4-104A-C943-80B5-57585F747C8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814C2A-996E-3045-8BF8-C08146498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159" y="519668"/>
            <a:ext cx="4576096" cy="4576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958" y="1482291"/>
            <a:ext cx="3440591" cy="1530416"/>
          </a:xfrm>
        </p:spPr>
        <p:txBody>
          <a:bodyPr anchor="t">
            <a:noAutofit/>
          </a:bodyPr>
          <a:lstStyle>
            <a:lvl1pPr algn="l" fontAlgn="base">
              <a:lnSpc>
                <a:spcPts val="55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de-DE"/>
              <a:t>Thema oder Claim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8449E6-D13C-6341-92AD-C39FE0914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708" y="3031768"/>
            <a:ext cx="3459841" cy="953091"/>
          </a:xfrm>
        </p:spPr>
        <p:txBody>
          <a:bodyPr/>
          <a:lstStyle>
            <a:lvl1pPr marL="0" indent="0" algn="l">
              <a:lnSpc>
                <a:spcPts val="2600"/>
              </a:lnSpc>
              <a:buNone/>
              <a:defRPr sz="2200" b="0" i="0">
                <a:solidFill>
                  <a:schemeClr val="bg1"/>
                </a:solidFill>
                <a:latin typeface="Source Serif Pro" panose="02040603050405020204" pitchFamily="18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CB1CD71-5B63-4295-9715-394D7E7E8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51" y="4231177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1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Bild u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3AD8E9CA-AA2B-B946-9158-7CEA662BB6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02336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1B9C03B-78DD-A942-9975-0A0A4066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5173" y="2011697"/>
            <a:ext cx="2987242" cy="3011864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4B9ADF2-C3E3-4548-8175-1872D11DA5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24102"/>
            <a:ext cx="9144000" cy="527453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323846-4C9E-45B3-BD4E-618E63D25D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51" y="4231177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488" y="1686177"/>
            <a:ext cx="7557025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6FB8C25-C39C-47D5-8452-24584B651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F09BA5-B60E-415F-82CF-BBF1844E7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51" y="4231177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2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Inhalt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488" y="1686177"/>
            <a:ext cx="7557025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6FB8C25-C39C-47D5-8452-24584B651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E9AD9D-B6DB-4B82-9DB0-9225F682A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332" y="149806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406F85A-E620-3848-83F3-1A5D2507BBD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488" y="1686177"/>
            <a:ext cx="7557025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0FB3D2-A585-4C48-9208-14D481993E6B}"/>
              </a:ext>
            </a:extLst>
          </p:cNvPr>
          <p:cNvSpPr txBox="1"/>
          <p:nvPr userDrawn="1"/>
        </p:nvSpPr>
        <p:spPr>
          <a:xfrm>
            <a:off x="7479808" y="5395572"/>
            <a:ext cx="306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>
                <a:solidFill>
                  <a:schemeClr val="tx1"/>
                </a:solidFill>
                <a:latin typeface="Source Sans Pro Semibold" panose="020B0503030403020204" pitchFamily="34" charset="77"/>
              </a:rPr>
              <a:t>CBM</a:t>
            </a:r>
            <a:r>
              <a:rPr lang="de-DE" sz="800">
                <a:solidFill>
                  <a:schemeClr val="tx1"/>
                </a:solidFill>
                <a:latin typeface="Source Sans Pro" panose="020B0503030403020204" pitchFamily="34" charset="77"/>
              </a:rPr>
              <a:t> Christian Blind Mission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8BDB45D-F86C-4441-B7DF-72BE77A73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52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68AFE4-D15C-964C-9C27-8ECE4504E40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488" y="1686177"/>
            <a:ext cx="3726557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7333" y="1686177"/>
            <a:ext cx="3686527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28C06CC-A6D5-471B-948D-164FFF9BF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9947C61-4647-41F5-B4CB-94587412F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51" y="4231177"/>
            <a:ext cx="1969849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1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68AFE4-D15C-964C-9C27-8ECE4504E40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488" y="1686177"/>
            <a:ext cx="3726557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7333" y="1686177"/>
            <a:ext cx="3686527" cy="329646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4CCEAA7-7E7A-4DC0-8757-D83946C89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0DBCB2D-7440-4170-8E5B-8AC9377F742F}"/>
              </a:ext>
            </a:extLst>
          </p:cNvPr>
          <p:cNvSpPr txBox="1"/>
          <p:nvPr userDrawn="1"/>
        </p:nvSpPr>
        <p:spPr>
          <a:xfrm>
            <a:off x="7479808" y="5395572"/>
            <a:ext cx="306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>
                <a:solidFill>
                  <a:schemeClr val="tx1"/>
                </a:solidFill>
                <a:latin typeface="Source Sans Pro Semibold" panose="020B0503030403020204" pitchFamily="34" charset="77"/>
              </a:rPr>
              <a:t>CBM</a:t>
            </a:r>
            <a:r>
              <a:rPr lang="de-DE" sz="800">
                <a:solidFill>
                  <a:schemeClr val="tx1"/>
                </a:solidFill>
                <a:latin typeface="Source Sans Pro" panose="020B0503030403020204" pitchFamily="34" charset="77"/>
              </a:rPr>
              <a:t> Christian Blind Mission</a:t>
            </a:r>
          </a:p>
        </p:txBody>
      </p:sp>
    </p:spTree>
    <p:extLst>
      <p:ext uri="{BB962C8B-B14F-4D97-AF65-F5344CB8AC3E}">
        <p14:creationId xmlns:p14="http://schemas.microsoft.com/office/powerpoint/2010/main" val="3361917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36000" bIns="0" anchor="t">
            <a:no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4C0C768-D0BC-4BE9-9D6E-F5F989FA6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57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2E943D-7748-40AD-82A1-9A8B9D4410F0}"/>
              </a:ext>
            </a:extLst>
          </p:cNvPr>
          <p:cNvSpPr txBox="1"/>
          <p:nvPr userDrawn="1"/>
        </p:nvSpPr>
        <p:spPr>
          <a:xfrm>
            <a:off x="7479808" y="5395572"/>
            <a:ext cx="306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>
                <a:solidFill>
                  <a:schemeClr val="tx1"/>
                </a:solidFill>
                <a:latin typeface="Source Sans Pro Semibold" panose="020B0503030403020204" pitchFamily="34" charset="77"/>
              </a:rPr>
              <a:t>CBM</a:t>
            </a:r>
            <a:r>
              <a:rPr lang="de-DE" sz="800">
                <a:solidFill>
                  <a:schemeClr val="tx1"/>
                </a:solidFill>
                <a:latin typeface="Source Sans Pro" panose="020B0503030403020204" pitchFamily="34" charset="77"/>
              </a:rPr>
              <a:t> Christian Blind Mission</a:t>
            </a:r>
          </a:p>
        </p:txBody>
      </p:sp>
    </p:spTree>
    <p:extLst>
      <p:ext uri="{BB962C8B-B14F-4D97-AF65-F5344CB8AC3E}">
        <p14:creationId xmlns:p14="http://schemas.microsoft.com/office/powerpoint/2010/main" val="50011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3488" y="473250"/>
            <a:ext cx="7557025" cy="8967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Hier steht eine Überschrift, </a:t>
            </a:r>
            <a:br>
              <a:rPr lang="de-DE"/>
            </a:br>
            <a:r>
              <a:rPr lang="de-DE"/>
              <a:t>welche auch zweizeilig laufen kann.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488" y="1722459"/>
            <a:ext cx="7557025" cy="3455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D496AEA-4A19-411A-BA57-3267C68A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18" y="53429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6A3B5ED-B1C0-4FCF-B405-E8D0BFB4F1F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53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701" r:id="rId3"/>
    <p:sldLayoutId id="2147483686" r:id="rId4"/>
    <p:sldLayoutId id="2147483719" r:id="rId5"/>
    <p:sldLayoutId id="2147483716" r:id="rId6"/>
    <p:sldLayoutId id="2147483717" r:id="rId7"/>
    <p:sldLayoutId id="2147483685" r:id="rId8"/>
    <p:sldLayoutId id="2147483718" r:id="rId9"/>
    <p:sldLayoutId id="2147483687" r:id="rId10"/>
    <p:sldLayoutId id="2147483679" r:id="rId11"/>
    <p:sldLayoutId id="2147483720" r:id="rId12"/>
  </p:sldLayoutIdLst>
  <p:hf hdr="0" ftr="0" dt="0"/>
  <p:txStyles>
    <p:titleStyle>
      <a:lvl1pPr algn="l" defTabSz="685800" rtl="0" eaLnBrk="1" fontAlgn="t" latinLnBrk="0" hangingPunct="1">
        <a:lnSpc>
          <a:spcPts val="3620"/>
        </a:lnSpc>
        <a:spcBef>
          <a:spcPct val="0"/>
        </a:spcBef>
        <a:buNone/>
        <a:defRPr sz="3600" b="0" i="0" kern="1200">
          <a:solidFill>
            <a:srgbClr val="C4141B"/>
          </a:solidFill>
          <a:latin typeface="Source Sans Pro Semibold" panose="020B0503030403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A6D85E-3E71-8054-F0A1-96B0CB310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93261"/>
            <a:ext cx="9143999" cy="440235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F5576C6-EB64-9C49-8D2E-BE84A91EF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4297"/>
            <a:ext cx="9144000" cy="3895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F71A9EF-AA78-E341-BE54-92F368561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862" y="-121736"/>
            <a:ext cx="3185519" cy="30968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98830E-6387-6C4F-A083-0F10EB9D0F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7196" y="554410"/>
            <a:ext cx="3085790" cy="15297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fontAlgn="base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Promoting community based  Savings</a:t>
            </a:r>
            <a: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Groups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C8530A-6B58-49FE-8756-22DB31BA61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 rot="16200000">
            <a:off x="-225063" y="2373170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CBM/LUC</a:t>
            </a:r>
            <a:endParaRPr lang="de-DE" sz="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443" y="4060410"/>
            <a:ext cx="87746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 smtClean="0"/>
              <a:t>IDDC Economic Empowerment Workshop </a:t>
            </a:r>
          </a:p>
          <a:p>
            <a:r>
              <a:rPr lang="en-GB" sz="2600" dirty="0"/>
              <a:t>Financial services inclusion and social protection</a:t>
            </a:r>
          </a:p>
          <a:p>
            <a:r>
              <a:rPr lang="en-US" sz="2600" dirty="0" smtClean="0"/>
              <a:t>Brighton, 16 May 2024 </a:t>
            </a:r>
            <a:endParaRPr lang="en-GB" sz="2600" dirty="0" smtClean="0"/>
          </a:p>
          <a:p>
            <a:r>
              <a:rPr lang="en-US" sz="2600" dirty="0" smtClean="0"/>
              <a:t>Jim Cannon Global Livelihood Advisor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9963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4993-5D8A-26E7-46F2-D069329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42" y="161828"/>
            <a:ext cx="3431821" cy="519122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Lessons learned 1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D8DB3-B12C-E2AB-3E78-972721A29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1743" y="682354"/>
            <a:ext cx="5712541" cy="3926645"/>
          </a:xfrm>
        </p:spPr>
        <p:txBody>
          <a:bodyPr/>
          <a:lstStyle/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+mn-lt"/>
              </a:rPr>
              <a:t> </a:t>
            </a:r>
            <a:r>
              <a:rPr lang="en-GB" sz="3600" dirty="0" smtClean="0">
                <a:latin typeface="+mn-lt"/>
              </a:rPr>
              <a:t>Simple </a:t>
            </a:r>
            <a:r>
              <a:rPr lang="en-GB" sz="3600" dirty="0">
                <a:latin typeface="+mn-lt"/>
              </a:rPr>
              <a:t>and transparent 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3600" dirty="0" smtClean="0">
                <a:latin typeface="+mn-lt"/>
              </a:rPr>
              <a:t> Self </a:t>
            </a:r>
            <a:r>
              <a:rPr lang="en-GB" sz="3600" dirty="0">
                <a:latin typeface="+mn-lt"/>
              </a:rPr>
              <a:t>sustaining after initial training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3600" dirty="0" smtClean="0">
                <a:latin typeface="+mn-lt"/>
              </a:rPr>
              <a:t> Does </a:t>
            </a:r>
            <a:r>
              <a:rPr lang="en-GB" sz="3600" dirty="0">
                <a:latin typeface="+mn-lt"/>
              </a:rPr>
              <a:t>not require external funding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3600" dirty="0" smtClean="0">
                <a:latin typeface="+mn-lt"/>
              </a:rPr>
              <a:t> Gender </a:t>
            </a:r>
            <a:r>
              <a:rPr lang="en-GB" sz="3600" dirty="0">
                <a:latin typeface="+mn-lt"/>
              </a:rPr>
              <a:t>sensitive </a:t>
            </a:r>
            <a:r>
              <a:rPr lang="en-GB" sz="3600" dirty="0" smtClean="0">
                <a:latin typeface="+mn-lt"/>
              </a:rPr>
              <a:t>- safe and friendly </a:t>
            </a:r>
            <a:r>
              <a:rPr lang="en-GB" sz="3600" dirty="0">
                <a:latin typeface="+mn-lt"/>
              </a:rPr>
              <a:t>spaces are good places to nurture </a:t>
            </a:r>
            <a:r>
              <a:rPr lang="en-GB" sz="3600" dirty="0" smtClean="0">
                <a:latin typeface="+mn-lt"/>
              </a:rPr>
              <a:t>livelihood and social activities</a:t>
            </a:r>
            <a:endParaRPr lang="en-GB" sz="3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8DDB1-FA7C-7A5C-28D2-8FCAA3944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5769204" y="-9153"/>
            <a:ext cx="3374796" cy="5727890"/>
            <a:chOff x="4571999" y="-9153"/>
            <a:chExt cx="4572001" cy="5727890"/>
          </a:xfrm>
        </p:grpSpPr>
        <p:grpSp>
          <p:nvGrpSpPr>
            <p:cNvPr id="7" name="Group 6"/>
            <p:cNvGrpSpPr/>
            <p:nvPr/>
          </p:nvGrpSpPr>
          <p:grpSpPr>
            <a:xfrm>
              <a:off x="4809189" y="-9153"/>
              <a:ext cx="4334811" cy="5724151"/>
              <a:chOff x="4809190" y="-9151"/>
              <a:chExt cx="4334811" cy="5724151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92878491-8E38-AB06-A3F0-437CD7F83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9190" y="-9151"/>
                <a:ext cx="4334810" cy="5724151"/>
              </a:xfrm>
              <a:prstGeom prst="roundRect">
                <a:avLst>
                  <a:gd name="adj" fmla="val 0"/>
                </a:avLst>
              </a:prstGeom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437020A-E5CF-C235-10ED-06ADCC040704}"/>
                  </a:ext>
                </a:extLst>
              </p:cNvPr>
              <p:cNvSpPr txBox="1"/>
              <p:nvPr/>
            </p:nvSpPr>
            <p:spPr>
              <a:xfrm rot="16200000">
                <a:off x="8380752" y="4951751"/>
                <a:ext cx="1218079" cy="30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dirty="0">
                    <a:solidFill>
                      <a:schemeClr val="bg1"/>
                    </a:solidFill>
                  </a:rPr>
                  <a:t>©CBM/LUC</a:t>
                </a:r>
                <a:r>
                  <a:rPr lang="en-GB" dirty="0">
                    <a:solidFill>
                      <a:schemeClr val="bg1"/>
                    </a:solidFill>
                  </a:rPr>
                  <a:t> </a:t>
                </a:r>
                <a:endParaRPr lang="de-DE" sz="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pic>
          <p:nvPicPr>
            <p:cNvPr id="5" name="Grafik 4" descr="Ein Bild, das Schwarz, Schwarzweiß, monochrome Fotografie, monochrom enthält.&#10;&#10;Automatisch generierte Beschreibung">
              <a:extLst>
                <a:ext uri="{FF2B5EF4-FFF2-40B4-BE49-F238E27FC236}">
                  <a16:creationId xmlns:a16="http://schemas.microsoft.com/office/drawing/2014/main" id="{B4D10AEC-6049-5865-C558-38ABE4B82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571999" y="-3738"/>
              <a:ext cx="736508" cy="572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4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4993-5D8A-26E7-46F2-D069329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8" y="157734"/>
            <a:ext cx="3664213" cy="519122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Lessons learned 2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D8DB3-B12C-E2AB-3E78-972721A29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202" y="676856"/>
            <a:ext cx="5712541" cy="3926645"/>
          </a:xfrm>
        </p:spPr>
        <p:txBody>
          <a:bodyPr/>
          <a:lstStyle/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3200" dirty="0" smtClean="0">
                <a:latin typeface="+mn-lt"/>
              </a:rPr>
              <a:t>Ideal </a:t>
            </a:r>
            <a:r>
              <a:rPr lang="en-GB" sz="3200" dirty="0">
                <a:latin typeface="+mn-lt"/>
              </a:rPr>
              <a:t>tool for financial inclusion of persons with disabilities and ultra poor </a:t>
            </a:r>
            <a:r>
              <a:rPr lang="en-GB" sz="3200" dirty="0" smtClean="0">
                <a:latin typeface="+mn-lt"/>
              </a:rPr>
              <a:t>persons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GB" sz="3200" dirty="0" smtClean="0">
                <a:latin typeface="+mn-lt"/>
              </a:rPr>
              <a:t> On-going </a:t>
            </a:r>
            <a:r>
              <a:rPr lang="en-GB" sz="3200" dirty="0">
                <a:latin typeface="+mn-lt"/>
              </a:rPr>
              <a:t>training and capacity building </a:t>
            </a:r>
            <a:r>
              <a:rPr lang="en-GB" sz="3200" dirty="0" smtClean="0">
                <a:latin typeface="+mn-lt"/>
              </a:rPr>
              <a:t>of </a:t>
            </a:r>
            <a:r>
              <a:rPr lang="en-GB" sz="3200" dirty="0">
                <a:latin typeface="+mn-lt"/>
              </a:rPr>
              <a:t>groups in entrepreneurship, group strengthening 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>
                <a:latin typeface="+mn-lt"/>
              </a:rPr>
              <a:t>essential for </a:t>
            </a:r>
            <a:r>
              <a:rPr lang="en-GB" sz="3200" dirty="0" smtClean="0">
                <a:latin typeface="+mn-lt"/>
              </a:rPr>
              <a:t>success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n-lt"/>
              </a:rPr>
              <a:t> Ensure support and engagement of local authorities</a:t>
            </a:r>
            <a:endParaRPr lang="en-GB" sz="32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32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8DDB1-FA7C-7A5C-28D2-8FCAA3944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11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5769204" y="-9153"/>
            <a:ext cx="3374796" cy="5727890"/>
            <a:chOff x="4571999" y="-9153"/>
            <a:chExt cx="4572001" cy="5727890"/>
          </a:xfrm>
        </p:grpSpPr>
        <p:grpSp>
          <p:nvGrpSpPr>
            <p:cNvPr id="7" name="Group 6"/>
            <p:cNvGrpSpPr/>
            <p:nvPr/>
          </p:nvGrpSpPr>
          <p:grpSpPr>
            <a:xfrm>
              <a:off x="4809189" y="-9153"/>
              <a:ext cx="4334811" cy="5724151"/>
              <a:chOff x="4809190" y="-9151"/>
              <a:chExt cx="4334811" cy="5724151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92878491-8E38-AB06-A3F0-437CD7F83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9190" y="-9151"/>
                <a:ext cx="4334810" cy="5724151"/>
              </a:xfrm>
              <a:prstGeom prst="roundRect">
                <a:avLst>
                  <a:gd name="adj" fmla="val 0"/>
                </a:avLst>
              </a:prstGeom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437020A-E5CF-C235-10ED-06ADCC040704}"/>
                  </a:ext>
                </a:extLst>
              </p:cNvPr>
              <p:cNvSpPr txBox="1"/>
              <p:nvPr/>
            </p:nvSpPr>
            <p:spPr>
              <a:xfrm rot="16200000">
                <a:off x="8380752" y="4951751"/>
                <a:ext cx="1218079" cy="30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dirty="0">
                    <a:solidFill>
                      <a:schemeClr val="bg1"/>
                    </a:solidFill>
                  </a:rPr>
                  <a:t>©CBM/LUC</a:t>
                </a:r>
                <a:r>
                  <a:rPr lang="en-GB" dirty="0">
                    <a:solidFill>
                      <a:schemeClr val="bg1"/>
                    </a:solidFill>
                  </a:rPr>
                  <a:t> </a:t>
                </a:r>
                <a:endParaRPr lang="de-DE" sz="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pic>
          <p:nvPicPr>
            <p:cNvPr id="5" name="Grafik 4" descr="Ein Bild, das Schwarz, Schwarzweiß, monochrome Fotografie, monochrom enthält.&#10;&#10;Automatisch generierte Beschreibung">
              <a:extLst>
                <a:ext uri="{FF2B5EF4-FFF2-40B4-BE49-F238E27FC236}">
                  <a16:creationId xmlns:a16="http://schemas.microsoft.com/office/drawing/2014/main" id="{B4D10AEC-6049-5865-C558-38ABE4B82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571999" y="-3738"/>
              <a:ext cx="736508" cy="572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8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8DDB1-FA7C-7A5C-28D2-8FCAA3944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D6916BC-FF85-01E8-4F0C-0F0417F09D5B}"/>
              </a:ext>
            </a:extLst>
          </p:cNvPr>
          <p:cNvSpPr txBox="1"/>
          <p:nvPr/>
        </p:nvSpPr>
        <p:spPr>
          <a:xfrm rot="16200000">
            <a:off x="-405769" y="4764831"/>
            <a:ext cx="12435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CBM India</a:t>
            </a:r>
            <a:endParaRPr lang="de-DE" sz="8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" y="0"/>
            <a:ext cx="9144000" cy="5630238"/>
            <a:chOff x="23545" y="-381929"/>
            <a:chExt cx="9120455" cy="601216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FE1ED16-02D3-A11F-62C4-00806B1B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5" y="1292301"/>
              <a:ext cx="3545753" cy="2973170"/>
            </a:xfrm>
            <a:prstGeom prst="roundRect">
              <a:avLst>
                <a:gd name="adj" fmla="val 180"/>
              </a:avLst>
            </a:prstGeom>
          </p:spPr>
        </p:pic>
        <p:pic>
          <p:nvPicPr>
            <p:cNvPr id="5" name="Grafik 4" descr="Ein Bild, das Schwarz, Schwarzweiß, monochrome Fotografie, monochrom enthält.&#10;&#10;Automatisch generierte Beschreibung">
              <a:extLst>
                <a:ext uri="{FF2B5EF4-FFF2-40B4-BE49-F238E27FC236}">
                  <a16:creationId xmlns:a16="http://schemas.microsoft.com/office/drawing/2014/main" id="{D81A1554-A855-7606-B46E-B06918443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3868" y="-92237"/>
              <a:ext cx="736508" cy="57224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9298" y="-381929"/>
              <a:ext cx="5574702" cy="6012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3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18" y="0"/>
            <a:ext cx="8126069" cy="582466"/>
          </a:xfrm>
        </p:spPr>
        <p:txBody>
          <a:bodyPr/>
          <a:lstStyle/>
          <a:p>
            <a:r>
              <a:rPr lang="de-DE" sz="2800" b="1" dirty="0">
                <a:latin typeface="+mn-lt"/>
              </a:rPr>
              <a:t>What is a </a:t>
            </a:r>
            <a:r>
              <a:rPr lang="de-DE" sz="2800" b="1" dirty="0" smtClean="0">
                <a:latin typeface="+mn-lt"/>
              </a:rPr>
              <a:t>Saving Group</a:t>
            </a:r>
            <a:endParaRPr lang="en-GB" sz="28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2</a:t>
            </a:fld>
            <a:endParaRPr lang="de-DE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75695949"/>
              </p:ext>
            </p:extLst>
          </p:nvPr>
        </p:nvGraphicFramePr>
        <p:xfrm>
          <a:off x="0" y="895571"/>
          <a:ext cx="6096000" cy="4370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020657" y="804586"/>
            <a:ext cx="3123344" cy="4337644"/>
            <a:chOff x="5963158" y="858752"/>
            <a:chExt cx="2878353" cy="42175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3957" y="858752"/>
              <a:ext cx="2817554" cy="4217544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BC8530A-6B58-49FE-8756-22DB31BA6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 txBox="1"/>
            <p:nvPr/>
          </p:nvSpPr>
          <p:spPr>
            <a:xfrm>
              <a:off x="5963158" y="4830075"/>
              <a:ext cx="6655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i="0" dirty="0" smtClean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CBM/LUC</a:t>
              </a:r>
              <a:endParaRPr lang="de-DE" sz="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81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9C074C8-A8D5-4AFA-A279-0F0A012F046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1818" y="142697"/>
            <a:ext cx="9089300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</a:t>
            </a:r>
            <a:r>
              <a:rPr lang="en-US" alt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Community Based Savings Groups (SGs)</a:t>
            </a:r>
            <a:endParaRPr lang="en-US" altLang="en-US" sz="3200" b="1" dirty="0">
              <a:solidFill>
                <a:srgbClr val="000000"/>
              </a:solidFill>
              <a:ea typeface="ヒラギノ角ゴ Pro W3" pitchFamily="14" charset="-128"/>
              <a:cs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D1E8CEC-4144-42C5-A7DA-BD7BA1108CA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993" y="1036146"/>
            <a:ext cx="8934680" cy="32336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28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SGs </a:t>
            </a:r>
            <a:r>
              <a:rPr lang="en-US" altLang="en-US" sz="36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are a pillar of </a:t>
            </a:r>
            <a:r>
              <a:rPr lang="en-US" altLang="en-US" sz="36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CBMs Livelihoods and Economic Empowerment  </a:t>
            </a:r>
            <a:r>
              <a:rPr lang="en-US" altLang="en-US" sz="36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approach </a:t>
            </a:r>
          </a:p>
          <a:p>
            <a:pPr marL="1200150" lvl="2" indent="-3429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SGs + </a:t>
            </a:r>
            <a:r>
              <a:rPr lang="en-US" altLang="en-US" sz="3600" dirty="0">
                <a:solidFill>
                  <a:srgbClr val="000000"/>
                </a:solidFill>
                <a:cs typeface="Times New Roman" panose="02020603050405020304" pitchFamily="18" charset="0"/>
              </a:rPr>
              <a:t>financial </a:t>
            </a:r>
            <a:r>
              <a:rPr lang="en-US" alt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literacy</a:t>
            </a:r>
          </a:p>
          <a:p>
            <a:pPr marL="1200150" lvl="2" indent="-3429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Business and technical skills</a:t>
            </a:r>
            <a:endParaRPr lang="en-US" altLang="en-US" sz="3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1200150" lvl="2" indent="-3429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Disability inclusive</a:t>
            </a:r>
            <a:endParaRPr lang="en-US" altLang="en-US" sz="3600" dirty="0"/>
          </a:p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n-US" alt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99" y="3845411"/>
            <a:ext cx="654157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9C074C8-A8D5-4AFA-A279-0F0A012F046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1818" y="146544"/>
            <a:ext cx="908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</a:t>
            </a:r>
            <a:r>
              <a:rPr lang="en-US" alt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Community Based Savings Groups (SGs)</a:t>
            </a:r>
            <a:endParaRPr lang="en-US" altLang="en-US" b="1" dirty="0">
              <a:solidFill>
                <a:srgbClr val="000000"/>
              </a:solidFill>
              <a:ea typeface="ヒラギノ角ゴ Pro W3" pitchFamily="14" charset="-128"/>
              <a:cs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D1E8CEC-4144-42C5-A7DA-BD7BA1108CA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710681"/>
            <a:ext cx="8934680" cy="50117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200" dirty="0" smtClean="0">
                <a:latin typeface="+mn-lt"/>
              </a:rPr>
              <a:t>In 2023, CBM </a:t>
            </a:r>
            <a:r>
              <a:rPr lang="en-US" altLang="en-US" sz="3200" dirty="0">
                <a:latin typeface="+mn-lt"/>
              </a:rPr>
              <a:t>supported </a:t>
            </a:r>
            <a:r>
              <a:rPr lang="en-US" altLang="en-US" sz="3200" dirty="0" smtClean="0">
                <a:latin typeface="+mn-lt"/>
              </a:rPr>
              <a:t> 30,794 members of SGs (of a total of </a:t>
            </a:r>
            <a:r>
              <a:rPr lang="en-US" altLang="en-US" sz="3200" dirty="0" smtClean="0"/>
              <a:t>34,932 persons accessing informal microcredit) </a:t>
            </a:r>
          </a:p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n-US" altLang="en-US" sz="800" dirty="0" smtClean="0"/>
          </a:p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n-lt"/>
                <a:ea typeface="Verdana" panose="020B0604030504040204" pitchFamily="34" charset="0"/>
              </a:rPr>
              <a:t> In 2023 - SGs </a:t>
            </a:r>
            <a:r>
              <a:rPr lang="en-US" sz="3200" dirty="0">
                <a:latin typeface="+mn-lt"/>
                <a:ea typeface="Verdana" panose="020B0604030504040204" pitchFamily="34" charset="0"/>
              </a:rPr>
              <a:t>supported 43 % persons with disability, </a:t>
            </a:r>
            <a:r>
              <a:rPr lang="en-US" sz="3200" dirty="0" smtClean="0">
                <a:latin typeface="+mn-lt"/>
                <a:ea typeface="Verdana" panose="020B0604030504040204" pitchFamily="34" charset="0"/>
              </a:rPr>
              <a:t>SG </a:t>
            </a:r>
            <a:r>
              <a:rPr lang="en-US" sz="3200" dirty="0">
                <a:latin typeface="+mn-lt"/>
                <a:ea typeface="Verdana" panose="020B0604030504040204" pitchFamily="34" charset="0"/>
              </a:rPr>
              <a:t>membership 64% </a:t>
            </a:r>
            <a:r>
              <a:rPr lang="en-US" sz="3200" dirty="0" smtClean="0">
                <a:latin typeface="+mn-lt"/>
                <a:ea typeface="Verdana" panose="020B0604030504040204" pitchFamily="34" charset="0"/>
              </a:rPr>
              <a:t>women</a:t>
            </a:r>
          </a:p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n-US" altLang="en-US" sz="800" dirty="0">
              <a:latin typeface="+mn-lt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200" dirty="0" smtClean="0">
                <a:latin typeface="+mn-lt"/>
              </a:rPr>
              <a:t> CBM  </a:t>
            </a:r>
            <a:r>
              <a:rPr lang="en-US" altLang="en-US" sz="3200" dirty="0">
                <a:latin typeface="+mn-lt"/>
              </a:rPr>
              <a:t>recognizes the social protection role of </a:t>
            </a:r>
            <a:r>
              <a:rPr lang="en-US" altLang="en-US" sz="3200" dirty="0" smtClean="0">
                <a:latin typeface="+mn-lt"/>
              </a:rPr>
              <a:t>SGs for members and linkage to other support programs</a:t>
            </a:r>
            <a:endParaRPr lang="en-US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2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0" y="-1259"/>
            <a:ext cx="4657716" cy="390418"/>
          </a:xfrm>
        </p:spPr>
        <p:txBody>
          <a:bodyPr/>
          <a:lstStyle/>
          <a:p>
            <a:r>
              <a:rPr lang="en-US" sz="2800" b="1" dirty="0" smtClean="0">
                <a:latin typeface="+mn-lt"/>
              </a:rPr>
              <a:t>CBM work with Savings Groups</a:t>
            </a:r>
            <a:endParaRPr lang="en-GB" sz="28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Oval 3"/>
          <p:cNvSpPr/>
          <p:nvPr/>
        </p:nvSpPr>
        <p:spPr>
          <a:xfrm>
            <a:off x="77271" y="4553424"/>
            <a:ext cx="852755" cy="801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2016</a:t>
            </a:r>
            <a:endParaRPr lang="en-GB" sz="16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043028" y="4648457"/>
            <a:ext cx="7912614" cy="7489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Rwanda first </a:t>
            </a:r>
            <a:r>
              <a:rPr lang="en-US" sz="2800" dirty="0"/>
              <a:t>CBM </a:t>
            </a:r>
            <a:r>
              <a:rPr lang="en-US" sz="2800" dirty="0" smtClean="0"/>
              <a:t>SG pilot </a:t>
            </a:r>
            <a:r>
              <a:rPr lang="en-US" sz="2800" dirty="0"/>
              <a:t>and most </a:t>
            </a:r>
            <a:r>
              <a:rPr lang="en-US" sz="2800" dirty="0" smtClean="0"/>
              <a:t>successful SG programme</a:t>
            </a:r>
            <a:endParaRPr lang="en-GB" sz="2800" dirty="0"/>
          </a:p>
        </p:txBody>
      </p:sp>
      <p:sp>
        <p:nvSpPr>
          <p:cNvPr id="8" name="Oval 7"/>
          <p:cNvSpPr/>
          <p:nvPr/>
        </p:nvSpPr>
        <p:spPr>
          <a:xfrm>
            <a:off x="77272" y="526866"/>
            <a:ext cx="852755" cy="801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2024</a:t>
            </a:r>
            <a:endParaRPr lang="en-GB" sz="1600" b="1" dirty="0"/>
          </a:p>
        </p:txBody>
      </p:sp>
      <p:sp>
        <p:nvSpPr>
          <p:cNvPr id="9" name="Oval 8"/>
          <p:cNvSpPr/>
          <p:nvPr/>
        </p:nvSpPr>
        <p:spPr>
          <a:xfrm>
            <a:off x="77271" y="3525280"/>
            <a:ext cx="852755" cy="801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2017</a:t>
            </a:r>
            <a:endParaRPr lang="en-GB" sz="1600" b="1" dirty="0"/>
          </a:p>
        </p:txBody>
      </p:sp>
      <p:sp>
        <p:nvSpPr>
          <p:cNvPr id="10" name="Oval 9"/>
          <p:cNvSpPr/>
          <p:nvPr/>
        </p:nvSpPr>
        <p:spPr>
          <a:xfrm>
            <a:off x="77270" y="2542519"/>
            <a:ext cx="852755" cy="801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2018</a:t>
            </a:r>
            <a:endParaRPr lang="en-GB" sz="1600" b="1" dirty="0"/>
          </a:p>
        </p:txBody>
      </p:sp>
      <p:sp>
        <p:nvSpPr>
          <p:cNvPr id="11" name="Oval 10"/>
          <p:cNvSpPr/>
          <p:nvPr/>
        </p:nvSpPr>
        <p:spPr>
          <a:xfrm>
            <a:off x="77272" y="1475474"/>
            <a:ext cx="852755" cy="801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2023</a:t>
            </a:r>
            <a:endParaRPr lang="en-GB" sz="16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043028" y="1399499"/>
            <a:ext cx="7912614" cy="110666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  CBM Country programmes implementing - disability </a:t>
            </a:r>
            <a:r>
              <a:rPr lang="en-US" sz="2800" dirty="0"/>
              <a:t>specific or </a:t>
            </a:r>
            <a:r>
              <a:rPr lang="en-US" sz="2800" dirty="0" smtClean="0"/>
              <a:t>inclusive SGs.  21 promoting access to informal microcredit </a:t>
            </a:r>
            <a:endParaRPr lang="en-GB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1043028" y="2605789"/>
            <a:ext cx="7912614" cy="7302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CBM Disability Inclusive SG technical guidance developed</a:t>
            </a:r>
            <a:endParaRPr lang="en-GB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1043028" y="528075"/>
            <a:ext cx="7912614" cy="7493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CBM is piloting SG in emergency based context in Cameroon </a:t>
            </a:r>
            <a:endParaRPr lang="en-GB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1043028" y="3554023"/>
            <a:ext cx="7912614" cy="8127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Broader country programme roll out, SG promotion and scaling larger projects (Uganda, Ethiopia, Kenya)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145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" y="325464"/>
            <a:ext cx="7000207" cy="488850"/>
          </a:xfrm>
        </p:spPr>
        <p:txBody>
          <a:bodyPr/>
          <a:lstStyle/>
          <a:p>
            <a:pPr algn="just" eaLnBrk="1" hangingPunct="1">
              <a:defRPr/>
            </a:pPr>
            <a:r>
              <a:rPr altLang="en-US" sz="2917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Why </a:t>
            </a:r>
            <a:r>
              <a:rPr lang="en-US" alt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Savings Groups  1 </a:t>
            </a:r>
            <a:r>
              <a:rPr alt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82193" y="1050528"/>
            <a:ext cx="9061807" cy="3455839"/>
          </a:xfrm>
        </p:spPr>
        <p:txBody>
          <a:bodyPr/>
          <a:lstStyle/>
          <a:p>
            <a:pPr marL="342900" lvl="1" indent="-342900"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altLang="en-US" sz="3600" dirty="0" smtClean="0">
                <a:ea typeface="Verdana" panose="020B0604030504040204" pitchFamily="34" charset="0"/>
                <a:cs typeface="Arial" panose="020B0604020202020204" pitchFamily="34" charset="0"/>
              </a:rPr>
              <a:t>Groups are low-cost, simple to manage</a:t>
            </a:r>
            <a:r>
              <a:rPr lang="en-US" altLang="en-US" sz="3600" dirty="0" smtClean="0">
                <a:ea typeface="Verdana" panose="020B0604030504040204" pitchFamily="34" charset="0"/>
                <a:cs typeface="Arial" panose="020B0604020202020204" pitchFamily="34" charset="0"/>
              </a:rPr>
              <a:t> and a</a:t>
            </a:r>
            <a:r>
              <a:rPr lang="en-US" sz="3600" dirty="0" smtClean="0">
                <a:ea typeface="Verdana" panose="020B0604030504040204" pitchFamily="34" charset="0"/>
              </a:rPr>
              <a:t>ct as critical </a:t>
            </a:r>
            <a:r>
              <a:rPr lang="en-US" sz="3600" dirty="0">
                <a:ea typeface="Verdana" panose="020B0604030504040204" pitchFamily="34" charset="0"/>
              </a:rPr>
              <a:t>first step in financial inclusion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latin typeface="+mn-lt"/>
                <a:ea typeface="Verdana" panose="020B0604030504040204" pitchFamily="34" charset="0"/>
              </a:rPr>
              <a:t> Reach and </a:t>
            </a:r>
            <a:r>
              <a:rPr lang="en-US" sz="3600" dirty="0">
                <a:latin typeface="+mn-lt"/>
                <a:ea typeface="Verdana" panose="020B0604030504040204" pitchFamily="34" charset="0"/>
              </a:rPr>
              <a:t>serve some of the poorest communities in </a:t>
            </a:r>
            <a:r>
              <a:rPr lang="en-US" sz="3600" dirty="0" smtClean="0">
                <a:latin typeface="+mn-lt"/>
                <a:ea typeface="Verdana" panose="020B0604030504040204" pitchFamily="34" charset="0"/>
              </a:rPr>
              <a:t>the </a:t>
            </a:r>
            <a:r>
              <a:rPr lang="en-US" sz="3600" dirty="0">
                <a:latin typeface="+mn-lt"/>
                <a:ea typeface="Verdana" panose="020B0604030504040204" pitchFamily="34" charset="0"/>
              </a:rPr>
              <a:t>most remote </a:t>
            </a:r>
            <a:r>
              <a:rPr lang="en-US" sz="3600" dirty="0" smtClean="0">
                <a:latin typeface="+mn-lt"/>
                <a:ea typeface="Verdana" panose="020B0604030504040204" pitchFamily="34" charset="0"/>
              </a:rPr>
              <a:t>locations</a:t>
            </a:r>
            <a:endParaRPr lang="en-US" sz="3600" dirty="0">
              <a:latin typeface="+mn-lt"/>
              <a:ea typeface="Verdana" panose="020B0604030504040204" pitchFamily="34" charset="0"/>
            </a:endParaRPr>
          </a:p>
          <a:p>
            <a:pPr marL="342900" lvl="1" indent="-342900"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en-US" sz="3600" dirty="0" smtClean="0">
                <a:ea typeface="Verdana" panose="020B0604030504040204" pitchFamily="34" charset="0"/>
                <a:cs typeface="Arial" panose="020B0604020202020204" pitchFamily="34" charset="0"/>
              </a:rPr>
              <a:t>Raise</a:t>
            </a:r>
            <a:r>
              <a:rPr altLang="en-US" sz="3600" dirty="0" smtClean="0">
                <a:ea typeface="Verdana" panose="020B0604030504040204" pitchFamily="34" charset="0"/>
                <a:cs typeface="Arial" panose="020B0604020202020204" pitchFamily="34" charset="0"/>
              </a:rPr>
              <a:t> the self-respect of individual members and help to build up social capital within communities</a:t>
            </a:r>
            <a:endParaRPr lang="en-US" altLang="en-US" sz="3600" dirty="0" smtClean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Century Gothic"/>
              <a:sym typeface="Century Gothic"/>
            </a:endParaRPr>
          </a:p>
          <a:p>
            <a:pPr marL="342900" lvl="1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alt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19100" indent="-23811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952462" indent="-190492">
              <a:spcBef>
                <a:spcPct val="20000"/>
              </a:spcBef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333447" indent="-190492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1714431" indent="-190492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09541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476401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285738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238370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667" dirty="0">
              <a:solidFill>
                <a:srgbClr val="717171"/>
              </a:solidFill>
            </a:endParaRP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19100" indent="-23811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952462" indent="-190492">
              <a:spcBef>
                <a:spcPct val="20000"/>
              </a:spcBef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333447" indent="-190492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1714431" indent="-190492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09541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476401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285738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238370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09BCED-6E2C-4AD2-9026-F18B9E723398}" type="slidenum">
              <a:rPr lang="en-US" altLang="en-US" sz="667">
                <a:solidFill>
                  <a:srgbClr val="717171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z="667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" y="356461"/>
            <a:ext cx="6821978" cy="488850"/>
          </a:xfrm>
        </p:spPr>
        <p:txBody>
          <a:bodyPr/>
          <a:lstStyle/>
          <a:p>
            <a:pPr algn="just" eaLnBrk="1" hangingPunct="1">
              <a:defRPr/>
            </a:pPr>
            <a:r>
              <a:rPr altLang="en-US" sz="2917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Why </a:t>
            </a:r>
            <a:r>
              <a:rPr lang="en-US" alt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Savings Groups 2 </a:t>
            </a:r>
            <a:r>
              <a:rPr alt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82193" y="1011783"/>
            <a:ext cx="9061807" cy="3455839"/>
          </a:xfrm>
        </p:spPr>
        <p:txBody>
          <a:bodyPr/>
          <a:lstStyle/>
          <a:p>
            <a:pPr marL="342900" lvl="1" indent="-342900"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Maintain a social fund</a:t>
            </a:r>
            <a:r>
              <a:rPr lang="en" sz="3600" b="1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 </a:t>
            </a:r>
            <a:r>
              <a:rPr lang="en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to</a:t>
            </a:r>
            <a:r>
              <a:rPr lang="en" sz="3600" b="1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 </a:t>
            </a:r>
            <a:r>
              <a:rPr lang="en-US" sz="3600" dirty="0" smtClean="0">
                <a:solidFill>
                  <a:schemeClr val="dk1"/>
                </a:solidFill>
                <a:ea typeface="Verdana" panose="020B0604030504040204" pitchFamily="34" charset="0"/>
                <a:cs typeface="Calibri"/>
                <a:sym typeface="Calibri"/>
              </a:rPr>
              <a:t>support members in </a:t>
            </a:r>
            <a:r>
              <a:rPr lang="en-US" sz="3600" dirty="0">
                <a:solidFill>
                  <a:schemeClr val="dk1"/>
                </a:solidFill>
                <a:ea typeface="Verdana" panose="020B0604030504040204" pitchFamily="34" charset="0"/>
                <a:cs typeface="Calibri"/>
                <a:sym typeface="Calibri"/>
              </a:rPr>
              <a:t>times of need </a:t>
            </a:r>
            <a:r>
              <a:rPr lang="en-US" sz="3600" dirty="0" smtClean="0">
                <a:solidFill>
                  <a:schemeClr val="dk1"/>
                </a:solidFill>
                <a:ea typeface="Verdana" panose="020B0604030504040204" pitchFamily="34" charset="0"/>
                <a:cs typeface="Calibri"/>
                <a:sym typeface="Calibri"/>
              </a:rPr>
              <a:t>(</a:t>
            </a:r>
            <a:r>
              <a:rPr lang="en-US" sz="3600" dirty="0" smtClean="0">
                <a:ea typeface="Verdana" panose="020B0604030504040204" pitchFamily="34" charset="0"/>
              </a:rPr>
              <a:t>funeral </a:t>
            </a:r>
            <a:r>
              <a:rPr lang="en-US" sz="3600" dirty="0">
                <a:ea typeface="Verdana" panose="020B0604030504040204" pitchFamily="34" charset="0"/>
              </a:rPr>
              <a:t>expenses, </a:t>
            </a:r>
            <a:r>
              <a:rPr lang="en-US" sz="3600" dirty="0" smtClean="0">
                <a:ea typeface="Verdana" panose="020B0604030504040204" pitchFamily="34" charset="0"/>
              </a:rPr>
              <a:t>medical costs, school fees, food) </a:t>
            </a:r>
            <a:endParaRPr lang="en-US" sz="3600" dirty="0">
              <a:ea typeface="Verdana" panose="020B0604030504040204" pitchFamily="34" charset="0"/>
            </a:endParaRPr>
          </a:p>
          <a:p>
            <a:pPr marL="342900" lvl="1" indent="-342900"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Well-embedded </a:t>
            </a:r>
            <a:r>
              <a:rPr lang="en" sz="3600" dirty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in their </a:t>
            </a:r>
            <a:r>
              <a:rPr lang="en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communities + </a:t>
            </a:r>
            <a:r>
              <a:rPr lang="en" sz="3600" dirty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engage in activities which benefit the wider community</a:t>
            </a:r>
            <a:endParaRPr lang="en-US" sz="3600" dirty="0">
              <a:solidFill>
                <a:schemeClr val="dk1"/>
              </a:solidFill>
              <a:ea typeface="Verdana" panose="020B0604030504040204" pitchFamily="34" charset="0"/>
              <a:cs typeface="Calibri"/>
              <a:sym typeface="Calibri"/>
            </a:endParaRPr>
          </a:p>
          <a:p>
            <a:pPr marL="342900" lvl="1" indent="-342900">
              <a:spcBef>
                <a:spcPts val="10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Membership leads to increased </a:t>
            </a:r>
            <a:r>
              <a:rPr lang="en-US" sz="3600" dirty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income, access to </a:t>
            </a:r>
            <a:r>
              <a:rPr lang="en-US" sz="3600" dirty="0" smtClean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education, and </a:t>
            </a:r>
            <a:r>
              <a:rPr lang="en-US" sz="3600" dirty="0">
                <a:solidFill>
                  <a:schemeClr val="dk1"/>
                </a:solidFill>
                <a:ea typeface="Verdana" panose="020B0604030504040204" pitchFamily="34" charset="0"/>
                <a:cs typeface="Century Gothic"/>
                <a:sym typeface="Century Gothic"/>
              </a:rPr>
              <a:t>self-reliance</a:t>
            </a:r>
            <a:endParaRPr lang="en-US" sz="3600" dirty="0">
              <a:ea typeface="Verdana" panose="020B0604030504040204" pitchFamily="34" charset="0"/>
              <a:cs typeface="Century Gothic"/>
              <a:sym typeface="Century Gothic"/>
            </a:endParaRPr>
          </a:p>
          <a:p>
            <a:pPr marL="342900" lvl="1" indent="-34290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Century Gothic"/>
              <a:sym typeface="Century Gothic"/>
            </a:endParaRPr>
          </a:p>
          <a:p>
            <a:pPr marL="342900" lvl="1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altLang="en-US" sz="36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19100" indent="-23811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952462" indent="-190492">
              <a:spcBef>
                <a:spcPct val="20000"/>
              </a:spcBef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333447" indent="-190492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1714431" indent="-190492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09541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476401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285738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238370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667" dirty="0">
              <a:solidFill>
                <a:srgbClr val="717171"/>
              </a:solidFill>
            </a:endParaRP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19100" indent="-23811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952462" indent="-190492">
              <a:spcBef>
                <a:spcPct val="20000"/>
              </a:spcBef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333447" indent="-190492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1714431" indent="-190492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09541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476401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2857386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238370" indent="-190492" defTabSz="3809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09BCED-6E2C-4AD2-9026-F18B9E723398}" type="slidenum">
              <a:rPr lang="en-US" altLang="en-US" sz="667">
                <a:solidFill>
                  <a:srgbClr val="717171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z="667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4993-5D8A-26E7-46F2-D069329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247" y="-50041"/>
            <a:ext cx="6593024" cy="519122"/>
          </a:xfrm>
        </p:spPr>
        <p:txBody>
          <a:bodyPr/>
          <a:lstStyle/>
          <a:p>
            <a:r>
              <a:rPr lang="en-GB" sz="3200" b="1" dirty="0" smtClean="0">
                <a:latin typeface="+mn-lt"/>
              </a:rPr>
              <a:t>Savings Groups and </a:t>
            </a:r>
            <a:r>
              <a:rPr lang="en-GB" sz="3200" b="1" dirty="0">
                <a:latin typeface="+mn-lt"/>
              </a:rPr>
              <a:t>Social </a:t>
            </a:r>
            <a:r>
              <a:rPr lang="en-GB" sz="3200" b="1" dirty="0" smtClean="0">
                <a:latin typeface="+mn-lt"/>
              </a:rPr>
              <a:t>Protection 1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D8DB3-B12C-E2AB-3E78-972721A29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670" y="419177"/>
            <a:ext cx="6936329" cy="409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GB" sz="3200" dirty="0">
                <a:latin typeface="+mn-lt"/>
              </a:rPr>
              <a:t>Savings Groups </a:t>
            </a:r>
            <a:r>
              <a:rPr lang="en-GB" sz="3200" dirty="0" smtClean="0">
                <a:latin typeface="+mn-lt"/>
              </a:rPr>
              <a:t>are </a:t>
            </a:r>
            <a:r>
              <a:rPr lang="en-GB" sz="3200" dirty="0">
                <a:latin typeface="+mn-lt"/>
              </a:rPr>
              <a:t>increasingly promoted as a graduation pathway to support beneficiaries of national safety nets to save, build resilience, access formal financial </a:t>
            </a:r>
            <a:r>
              <a:rPr lang="en-GB" sz="3200" dirty="0" smtClean="0">
                <a:latin typeface="+mn-lt"/>
              </a:rPr>
              <a:t>services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In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Rwanda</a:t>
            </a:r>
            <a:r>
              <a:rPr lang="en-US" sz="3200" dirty="0">
                <a:latin typeface="+mn-lt"/>
              </a:rPr>
              <a:t>, the impact of </a:t>
            </a:r>
            <a:r>
              <a:rPr lang="en-US" sz="3200" dirty="0" smtClean="0">
                <a:latin typeface="+mn-lt"/>
              </a:rPr>
              <a:t>SGs goes </a:t>
            </a:r>
            <a:r>
              <a:rPr lang="en-US" sz="3200" dirty="0">
                <a:latin typeface="+mn-lt"/>
              </a:rPr>
              <a:t>beyond financial and economic empowerment. </a:t>
            </a:r>
            <a:r>
              <a:rPr lang="en-US" sz="3200" dirty="0" smtClean="0">
                <a:latin typeface="+mn-lt"/>
              </a:rPr>
              <a:t> SGs </a:t>
            </a:r>
            <a:r>
              <a:rPr lang="en-US" sz="3200" dirty="0">
                <a:latin typeface="+mn-lt"/>
              </a:rPr>
              <a:t>supported by CBM Rwanda partner NUDOR (National Union of Disability Organisations in Rwanda</a:t>
            </a:r>
            <a:r>
              <a:rPr lang="en-US" sz="3200" dirty="0" smtClean="0">
                <a:latin typeface="+mn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8DDB1-FA7C-7A5C-28D2-8FCAA3944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-1" y="-7477"/>
            <a:ext cx="2357248" cy="5737155"/>
            <a:chOff x="-2" y="-7477"/>
            <a:chExt cx="3069812" cy="573715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11DAAA4B-0A89-2697-8FB9-B2CFB83E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1929838"/>
              <a:ext cx="2875018" cy="3785162"/>
            </a:xfrm>
            <a:prstGeom prst="roundRect">
              <a:avLst>
                <a:gd name="adj" fmla="val 351"/>
              </a:avLst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A3D3B5-BD04-83FD-F5BC-FFA150BD51EE}"/>
                </a:ext>
              </a:extLst>
            </p:cNvPr>
            <p:cNvSpPr txBox="1"/>
            <p:nvPr/>
          </p:nvSpPr>
          <p:spPr>
            <a:xfrm>
              <a:off x="1914846" y="5421260"/>
              <a:ext cx="836911" cy="30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©CBM/LUC</a:t>
              </a:r>
              <a:r>
                <a:rPr lang="en-GB" dirty="0"/>
                <a:t> </a:t>
              </a:r>
              <a:endParaRPr lang="de-DE" sz="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F6C0CA9F-6167-F165-A8A6-23A35DD8B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-7477"/>
              <a:ext cx="2875020" cy="1940149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8" name="Grafik 7" descr="Ein Bild, das Schwarz, Schwarzweiß, monochrome Fotografie, monochrom enthält.&#10;&#10;Automatisch generierte Beschreibung">
              <a:extLst>
                <a:ext uri="{FF2B5EF4-FFF2-40B4-BE49-F238E27FC236}">
                  <a16:creationId xmlns:a16="http://schemas.microsoft.com/office/drawing/2014/main" id="{722AA915-425C-3C99-1524-4FBEBA53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302" y="-137"/>
              <a:ext cx="736508" cy="572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6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4993-5D8A-26E7-46F2-D069329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247" y="-50041"/>
            <a:ext cx="6786752" cy="519122"/>
          </a:xfrm>
        </p:spPr>
        <p:txBody>
          <a:bodyPr/>
          <a:lstStyle/>
          <a:p>
            <a:r>
              <a:rPr lang="en-GB" sz="3200" b="1" dirty="0" smtClean="0">
                <a:latin typeface="+mn-lt"/>
              </a:rPr>
              <a:t>Savings Groups and </a:t>
            </a:r>
            <a:r>
              <a:rPr lang="en-GB" sz="3200" b="1" dirty="0">
                <a:latin typeface="+mn-lt"/>
              </a:rPr>
              <a:t>Social </a:t>
            </a:r>
            <a:r>
              <a:rPr lang="en-GB" sz="3200" b="1" dirty="0" smtClean="0">
                <a:latin typeface="+mn-lt"/>
              </a:rPr>
              <a:t>Protection 2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D8DB3-B12C-E2AB-3E78-972721A29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670" y="419177"/>
            <a:ext cx="6936329" cy="409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 smtClean="0">
                <a:latin typeface="+mn-lt"/>
              </a:rPr>
              <a:t>Connecting SGs to </a:t>
            </a:r>
            <a:r>
              <a:rPr lang="en-US" sz="3200" dirty="0">
                <a:latin typeface="+mn-lt"/>
              </a:rPr>
              <a:t>SACCOS, business support and grants, agricultural extension services, access to land for collective farming activities and market </a:t>
            </a:r>
            <a:r>
              <a:rPr lang="en-US" sz="3200" dirty="0" smtClean="0">
                <a:latin typeface="+mn-lt"/>
              </a:rPr>
              <a:t>linkages.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 smtClean="0">
                <a:latin typeface="+mn-lt"/>
              </a:rPr>
              <a:t>Social </a:t>
            </a:r>
            <a:r>
              <a:rPr lang="en-US" sz="3200" dirty="0">
                <a:latin typeface="+mn-lt"/>
              </a:rPr>
              <a:t>Cash Transfer and Public Works Programmes – like the </a:t>
            </a:r>
            <a:r>
              <a:rPr lang="en-US" sz="3200" i="1" dirty="0">
                <a:solidFill>
                  <a:srgbClr val="C00000"/>
                </a:solidFill>
                <a:latin typeface="+mn-lt"/>
              </a:rPr>
              <a:t>Vision Umurenge </a:t>
            </a:r>
            <a:r>
              <a:rPr lang="en-US" sz="3200" i="1" dirty="0" smtClean="0">
                <a:solidFill>
                  <a:srgbClr val="C00000"/>
                </a:solidFill>
                <a:latin typeface="+mn-lt"/>
              </a:rPr>
              <a:t>Programme</a:t>
            </a:r>
            <a:endParaRPr lang="en-GB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8DDB1-FA7C-7A5C-28D2-8FCAA3944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6A3B5ED-B1C0-4FCF-B405-E8D0BFB4F1F6}" type="slidenum">
              <a:rPr lang="de-DE" smtClean="0"/>
              <a:pPr/>
              <a:t>9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-1" y="-7477"/>
            <a:ext cx="2357248" cy="5737155"/>
            <a:chOff x="-2" y="-7477"/>
            <a:chExt cx="3069812" cy="573715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11DAAA4B-0A89-2697-8FB9-B2CFB83E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1929838"/>
              <a:ext cx="2875018" cy="3785162"/>
            </a:xfrm>
            <a:prstGeom prst="roundRect">
              <a:avLst>
                <a:gd name="adj" fmla="val 351"/>
              </a:avLst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A3D3B5-BD04-83FD-F5BC-FFA150BD51EE}"/>
                </a:ext>
              </a:extLst>
            </p:cNvPr>
            <p:cNvSpPr txBox="1"/>
            <p:nvPr/>
          </p:nvSpPr>
          <p:spPr>
            <a:xfrm>
              <a:off x="1914846" y="5421260"/>
              <a:ext cx="836911" cy="30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©CBM/LUC</a:t>
              </a:r>
              <a:r>
                <a:rPr lang="en-GB" dirty="0"/>
                <a:t> </a:t>
              </a:r>
              <a:endParaRPr lang="de-DE" sz="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F6C0CA9F-6167-F165-A8A6-23A35DD8B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-7477"/>
              <a:ext cx="2875020" cy="1940149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8" name="Grafik 7" descr="Ein Bild, das Schwarz, Schwarzweiß, monochrome Fotografie, monochrom enthält.&#10;&#10;Automatisch generierte Beschreibung">
              <a:extLst>
                <a:ext uri="{FF2B5EF4-FFF2-40B4-BE49-F238E27FC236}">
                  <a16:creationId xmlns:a16="http://schemas.microsoft.com/office/drawing/2014/main" id="{722AA915-425C-3C99-1524-4FBEBA53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302" y="-137"/>
              <a:ext cx="736508" cy="572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0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BM-PPT-Theme">
  <a:themeElements>
    <a:clrScheme name="CBM">
      <a:dk1>
        <a:srgbClr val="000000"/>
      </a:dk1>
      <a:lt1>
        <a:srgbClr val="FFFFFF"/>
      </a:lt1>
      <a:dk2>
        <a:srgbClr val="B09C78"/>
      </a:dk2>
      <a:lt2>
        <a:srgbClr val="F5F4F6"/>
      </a:lt2>
      <a:accent1>
        <a:srgbClr val="C3141B"/>
      </a:accent1>
      <a:accent2>
        <a:srgbClr val="FFC20C"/>
      </a:accent2>
      <a:accent3>
        <a:srgbClr val="716951"/>
      </a:accent3>
      <a:accent4>
        <a:srgbClr val="B09C78"/>
      </a:accent4>
      <a:accent5>
        <a:srgbClr val="719BD1"/>
      </a:accent5>
      <a:accent6>
        <a:srgbClr val="F39200"/>
      </a:accent6>
      <a:hlink>
        <a:srgbClr val="C3141B"/>
      </a:hlink>
      <a:folHlink>
        <a:srgbClr val="7169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M-PPT-Theme" id="{6B0DBB70-FB9D-2848-8580-5B6BCE5B1663}" vid="{63611DEE-4FED-0E45-8558-12DF0734DEA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F8A22540D92049BF119A771A26DC6F" ma:contentTypeVersion="20" ma:contentTypeDescription="Create a new document." ma:contentTypeScope="" ma:versionID="f8189f2645a8361ddc8bc2203b737ad2">
  <xsd:schema xmlns:xsd="http://www.w3.org/2001/XMLSchema" xmlns:xs="http://www.w3.org/2001/XMLSchema" xmlns:p="http://schemas.microsoft.com/office/2006/metadata/properties" xmlns:ns1="http://schemas.microsoft.com/sharepoint/v3" xmlns:ns2="54f1cc58-934b-4382-96f3-312af0a7c1a9" xmlns:ns3="e9bb3495-6a27-470c-b155-034a6a307984" targetNamespace="http://schemas.microsoft.com/office/2006/metadata/properties" ma:root="true" ma:fieldsID="8f28ead785d7106a1f5fcf9c5c13f1da" ns1:_="" ns2:_="" ns3:_="">
    <xsd:import namespace="http://schemas.microsoft.com/sharepoint/v3"/>
    <xsd:import namespace="54f1cc58-934b-4382-96f3-312af0a7c1a9"/>
    <xsd:import namespace="e9bb3495-6a27-470c-b155-034a6a3079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1cc58-934b-4382-96f3-312af0a7c1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69ac89d-c854-4607-917b-9d787df66d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b3495-6a27-470c-b155-034a6a3079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fd038-6a9e-4eeb-9501-b3e3bddfdb7a}" ma:internalName="TaxCatchAll" ma:showField="CatchAllData" ma:web="e9bb3495-6a27-470c-b155-034a6a3079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e9bb3495-6a27-470c-b155-034a6a307984" xsi:nil="true"/>
    <lcf76f155ced4ddcb4097134ff3c332f xmlns="54f1cc58-934b-4382-96f3-312af0a7c1a9">
      <Terms xmlns="http://schemas.microsoft.com/office/infopath/2007/PartnerControls"/>
    </lcf76f155ced4ddcb4097134ff3c332f>
    <SharedWithUsers xmlns="e9bb3495-6a27-470c-b155-034a6a307984">
      <UserInfo>
        <DisplayName>SharingLinks.ed93ca6c-332b-471a-bc32-7bc63a8b1343.Flexible.34541b7b-b0d6-4c92-a6ca-3e87bb841511</DisplayName>
        <AccountId>106</AccountId>
        <AccountType/>
      </UserInfo>
      <UserInfo>
        <DisplayName>SharingLinks.a1acf3a6-6bd8-44d2-abaf-de81672bd913.Flexible.549d2008-ecc9-4e18-aefc-12aab7e27308</DisplayName>
        <AccountId>133</AccountId>
        <AccountType/>
      </UserInfo>
      <UserInfo>
        <DisplayName>Steenbeek, Michiel</DisplayName>
        <AccountId>22</AccountId>
        <AccountType/>
      </UserInfo>
      <UserInfo>
        <DisplayName>SharingLinks.a24a19c7-1e8f-4c88-bd3b-e1f16f911a34.OrganizationEdit.81f69ae2-6ba9-4f89-a67b-0ee5cdba2fa1</DisplayName>
        <AccountId>83</AccountId>
        <AccountType/>
      </UserInfo>
      <UserInfo>
        <DisplayName>Heinicke-Motsch, Karen</DisplayName>
        <AccountId>204</AccountId>
        <AccountType/>
      </UserInfo>
      <UserInfo>
        <DisplayName>Wagle, Prakash</DisplayName>
        <AccountId>813</AccountId>
        <AccountType/>
      </UserInfo>
      <UserInfo>
        <DisplayName>CannonJim</DisplayName>
        <AccountId>377</AccountId>
        <AccountType/>
      </UserInfo>
      <UserInfo>
        <DisplayName>Cox, Samantha</DisplayName>
        <AccountId>555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9025F9-6667-48A3-8D22-82C9DA9A5E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f1cc58-934b-4382-96f3-312af0a7c1a9"/>
    <ds:schemaRef ds:uri="e9bb3495-6a27-470c-b155-034a6a3079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AC9B7F-85F3-43A8-9890-DBA68AAD80E1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e9bb3495-6a27-470c-b155-034a6a307984"/>
    <ds:schemaRef ds:uri="http://purl.org/dc/dcmitype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54f1cc58-934b-4382-96f3-312af0a7c1a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6FBC784-6430-4D4B-B14A-3B46686A1F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560</Words>
  <Application>Microsoft Office PowerPoint</Application>
  <PresentationFormat>On-screen Show (16:10)</PresentationFormat>
  <Paragraphs>85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Calibri</vt:lpstr>
      <vt:lpstr>Courier New</vt:lpstr>
      <vt:lpstr>ヒラギノ角ゴ Pro W3</vt:lpstr>
      <vt:lpstr>Times New Roman</vt:lpstr>
      <vt:lpstr>Source Sans Pro</vt:lpstr>
      <vt:lpstr>Gill Sans MT Pro Light</vt:lpstr>
      <vt:lpstr>Source Sans Pro Semibold</vt:lpstr>
      <vt:lpstr>MS PGothic</vt:lpstr>
      <vt:lpstr>Verdana</vt:lpstr>
      <vt:lpstr>Century Gothic</vt:lpstr>
      <vt:lpstr>Source Serif Pro</vt:lpstr>
      <vt:lpstr>MS PGothic</vt:lpstr>
      <vt:lpstr>Wingdings</vt:lpstr>
      <vt:lpstr>CBM-PPT-Theme</vt:lpstr>
      <vt:lpstr>Promoting community based  Savings Groups </vt:lpstr>
      <vt:lpstr>What is a Saving Group</vt:lpstr>
      <vt:lpstr>Leveraging  Community Based Savings Groups (SGs)</vt:lpstr>
      <vt:lpstr>Leveraging  Community Based Savings Groups (SGs)</vt:lpstr>
      <vt:lpstr>CBM work with Savings Groups</vt:lpstr>
      <vt:lpstr> Why Savings Groups  1 ?</vt:lpstr>
      <vt:lpstr> Why Savings Groups 2 ?</vt:lpstr>
      <vt:lpstr>Savings Groups and Social Protection 1</vt:lpstr>
      <vt:lpstr>Savings Groups and Social Protection 2</vt:lpstr>
      <vt:lpstr>Lessons learned 1</vt:lpstr>
      <vt:lpstr>Lessons learned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Master</dc:title>
  <dc:creator>Jim Cannon</dc:creator>
  <cp:lastModifiedBy>CannonJim</cp:lastModifiedBy>
  <cp:revision>117</cp:revision>
  <cp:lastPrinted>2023-01-31T11:25:07Z</cp:lastPrinted>
  <dcterms:created xsi:type="dcterms:W3CDTF">2018-09-14T09:01:20Z</dcterms:created>
  <dcterms:modified xsi:type="dcterms:W3CDTF">2024-05-13T16:17:14Z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0x010100B9F8A22540D92049BF119A771A26DC6F</vt:lpwstr>
  </property>
  <property fmtid="{D5CDD505-2E9C-101B-9397-08002B2CF9AE}" pid="3" name="Order">
    <vt:r8>12000</vt:r8>
  </property>
  <property fmtid="{D5CDD505-2E9C-101B-9397-08002B2CF9AE}" pid="4" name="AuthorIds_UIVersion_5120">
    <vt:lpwstr>13</vt:lpwstr>
  </property>
  <property fmtid="{D5CDD505-2E9C-101B-9397-08002B2CF9AE}" pid="5" name="AuthorIds_UIVersion_6144">
    <vt:lpwstr>13</vt:lpwstr>
  </property>
  <property fmtid="{D5CDD505-2E9C-101B-9397-08002B2CF9AE}" pid="6" name="CPDocumentType">
    <vt:lpwstr>175;#Template|e455a847-a2e7-47bd-ab7f-f842932c6332</vt:lpwstr>
  </property>
  <property fmtid="{D5CDD505-2E9C-101B-9397-08002B2CF9AE}" pid="7" name="CPCBMLocations">
    <vt:lpwstr/>
  </property>
  <property fmtid="{D5CDD505-2E9C-101B-9397-08002B2CF9AE}" pid="8" name="CPDocumentKnowledgeTiers">
    <vt:lpwstr/>
  </property>
  <property fmtid="{D5CDD505-2E9C-101B-9397-08002B2CF9AE}" pid="9" name="Language-CBM">
    <vt:lpwstr>229;#English|aa468ece-d1f8-41a8-a93f-3780e4c16661</vt:lpwstr>
  </property>
  <property fmtid="{D5CDD505-2E9C-101B-9397-08002B2CF9AE}" pid="10" name="CPTopics">
    <vt:lpwstr>163;#Branding|ac809e5d-c6a3-469c-a25f-48530247bf64</vt:lpwstr>
  </property>
  <property fmtid="{D5CDD505-2E9C-101B-9397-08002B2CF9AE}" pid="11" name="CPDocumentSubject">
    <vt:lpwstr/>
  </property>
  <property fmtid="{D5CDD505-2E9C-101B-9397-08002B2CF9AE}" pid="12" name="CPDepartment">
    <vt:lpwstr/>
  </property>
  <property fmtid="{D5CDD505-2E9C-101B-9397-08002B2CF9AE}" pid="13" name="CPCBMInitiatives">
    <vt:lpwstr>228;#Brand|84e6e254-e454-4c6a-b1bb-adcdcf3e3801</vt:lpwstr>
  </property>
  <property fmtid="{D5CDD505-2E9C-101B-9397-08002B2CF9AE}" pid="14" name="j9a59d6cb21744ce847aafbb15db643d">
    <vt:lpwstr/>
  </property>
  <property fmtid="{D5CDD505-2E9C-101B-9397-08002B2CF9AE}" pid="15" name="CBM_Entities">
    <vt:lpwstr/>
  </property>
  <property fmtid="{D5CDD505-2E9C-101B-9397-08002B2CF9AE}" pid="16" name="CBM_Topics">
    <vt:lpwstr>43;#Brand|b275ab99-dce3-402a-b5b2-65130358836c</vt:lpwstr>
  </property>
  <property fmtid="{D5CDD505-2E9C-101B-9397-08002B2CF9AE}" pid="17" name="CBM_Location_Documents">
    <vt:lpwstr>30;#All Locations|4fa1d59d-61f9-4d9a-bb20-f6b472cd2ec7</vt:lpwstr>
  </property>
  <property fmtid="{D5CDD505-2E9C-101B-9397-08002B2CF9AE}" pid="18" name="CBM_Language_Documents">
    <vt:lpwstr>4;#EN|d53ed453-0c14-4b3c-afb7-23b362e96aa2</vt:lpwstr>
  </property>
  <property fmtid="{D5CDD505-2E9C-101B-9397-08002B2CF9AE}" pid="19" name="CBM_Entities_Documents">
    <vt:lpwstr>23;#Communication and Brandmanagement|f3f08750-5445-4ecd-912e-f50813cdfc10</vt:lpwstr>
  </property>
  <property fmtid="{D5CDD505-2E9C-101B-9397-08002B2CF9AE}" pid="20" name="CBM_DocumentTypes">
    <vt:lpwstr>42;#Template|6d1b4069-fe4e-4042-9eef-b9cf86913baa</vt:lpwstr>
  </property>
  <property fmtid="{D5CDD505-2E9C-101B-9397-08002B2CF9AE}" pid="21" name="_ExtendedDescription">
    <vt:lpwstr>&lt;div class="ExternalClassB7941741940D4F7E93416A9E13E73F25"&gt;&lt;div style="font-family&amp;#58;Calibri, Arial, Helvetica, sans-serif;font-size&amp;#58;11pt;color&amp;#58;rgb(0, 0, 0);"&gt;PowerPoint Master standard (16&amp;#58;10).&lt;br&gt;&lt;/div&gt;&lt;/div&gt;</vt:lpwstr>
  </property>
  <property fmtid="{D5CDD505-2E9C-101B-9397-08002B2CF9AE}" pid="22" name="MediaServiceImageTags">
    <vt:lpwstr/>
  </property>
</Properties>
</file>